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  <p:sldMasterId id="2147483670" r:id="rId3"/>
  </p:sldMasterIdLst>
  <p:notesMasterIdLst>
    <p:notesMasterId r:id="rId41"/>
  </p:notesMasterIdLst>
  <p:handoutMasterIdLst>
    <p:handoutMasterId r:id="rId42"/>
  </p:handoutMasterIdLst>
  <p:sldIdLst>
    <p:sldId id="256" r:id="rId4"/>
    <p:sldId id="258" r:id="rId5"/>
    <p:sldId id="271" r:id="rId6"/>
    <p:sldId id="308" r:id="rId7"/>
    <p:sldId id="403" r:id="rId8"/>
    <p:sldId id="289" r:id="rId9"/>
    <p:sldId id="311" r:id="rId10"/>
    <p:sldId id="290" r:id="rId11"/>
    <p:sldId id="353" r:id="rId12"/>
    <p:sldId id="333" r:id="rId13"/>
    <p:sldId id="358" r:id="rId14"/>
    <p:sldId id="359" r:id="rId15"/>
    <p:sldId id="334" r:id="rId16"/>
    <p:sldId id="386" r:id="rId17"/>
    <p:sldId id="381" r:id="rId18"/>
    <p:sldId id="360" r:id="rId19"/>
    <p:sldId id="356" r:id="rId20"/>
    <p:sldId id="261" r:id="rId21"/>
    <p:sldId id="379" r:id="rId22"/>
    <p:sldId id="384" r:id="rId23"/>
    <p:sldId id="385" r:id="rId24"/>
    <p:sldId id="439" r:id="rId25"/>
    <p:sldId id="440" r:id="rId26"/>
    <p:sldId id="451" r:id="rId27"/>
    <p:sldId id="452" r:id="rId28"/>
    <p:sldId id="463" r:id="rId29"/>
    <p:sldId id="464" r:id="rId30"/>
    <p:sldId id="427" r:id="rId31"/>
    <p:sldId id="269" r:id="rId32"/>
    <p:sldId id="434" r:id="rId33"/>
    <p:sldId id="436" r:id="rId34"/>
    <p:sldId id="272" r:id="rId35"/>
    <p:sldId id="270" r:id="rId36"/>
    <p:sldId id="283" r:id="rId37"/>
    <p:sldId id="387" r:id="rId38"/>
    <p:sldId id="437" r:id="rId39"/>
    <p:sldId id="438" r:id="rId40"/>
  </p:sldIdLst>
  <p:sldSz cx="9144000" cy="5143500" type="screen16x9"/>
  <p:notesSz cx="9947275" cy="6858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140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06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108" y="-102"/>
      </p:cViewPr>
      <p:guideLst>
        <p:guide orient="horz" pos="1658"/>
        <p:guide pos="27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gs" Target="tags/tag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281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91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130618" y="39633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18.4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焦耳定律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6130618" y="39633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18.4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焦耳定律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31.pn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30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1.jpeg"/><Relationship Id="rId7" Type="http://schemas.openxmlformats.org/officeDocument/2006/relationships/hyperlink" Target="http://image.baidu.com/i?ct=503316480&amp;z=0&amp;tn=baiduimagedetail&amp;word=%B5%E7%C8%C8%CC%BA&amp;in=7964&amp;cl=2&amp;lm=-1&amp;pn=2&amp;rn=1&amp;di=652605738&amp;ln=2000&amp;fr=&amp;fmq=&amp;ic=0&amp;s=0&amp;se=1&amp;sme=0&amp;tab=&amp;width=&amp;height=&amp;face=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11" Type="http://schemas.openxmlformats.org/officeDocument/2006/relationships/image" Target="../media/image36.jpeg"/><Relationship Id="rId5" Type="http://schemas.openxmlformats.org/officeDocument/2006/relationships/hyperlink" Target="http://image.baidu.com/i?ct=503316480&amp;z=0&amp;tn=baiduimagedetail&amp;word=%C8%C8%B5%C3%BF%EC&amp;in=28859&amp;cl=2&amp;lm=-1&amp;pn=1&amp;rn=1&amp;di=2322328590&amp;ln=2000&amp;fr=&amp;fmq=&amp;ic=0&amp;s=0&amp;se=1&amp;sme=0&amp;tab=&amp;width=&amp;height=&amp;face=0" TargetMode="External"/><Relationship Id="rId10" Type="http://schemas.openxmlformats.org/officeDocument/2006/relationships/image" Target="../media/image35.jpeg"/><Relationship Id="rId4" Type="http://schemas.openxmlformats.org/officeDocument/2006/relationships/image" Target="../media/image32.jpeg"/><Relationship Id="rId9" Type="http://schemas.openxmlformats.org/officeDocument/2006/relationships/hyperlink" Target="http://image.baidu.com/i?ct=503316480&amp;z=0&amp;tn=baiduimagedetail&amp;word=%B5%E7%EC%D9%B6%B7&amp;in=12843&amp;cl=2&amp;lm=-1&amp;pn=12&amp;rn=1&amp;di=5660735265&amp;ln=2000&amp;fr=&amp;fmq=&amp;ic=0&amp;s=0&amp;se=1&amp;sme=0&amp;tab=&amp;width=&amp;height=&amp;face=0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0.tiff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0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images.google.com/imgres?imgurl=http://www.verygoodtea.com/shop/teapictures/denki11.jpg&amp;imgrefurl=http://www.verygoodtea.com/shop/denki1.html&amp;h=225&amp;w=300&amp;sz=21&amp;tbnid=qkJ5-XgnLSoJ:&amp;tbnh=83&amp;tbnw=111&amp;start=8&amp;prev=/images?q%3D%E7%94%B5%E7%83%AD%E5%99%A8%26hl%3Dzh-CN%26lr%3D%26ie%3DUTF-8%26inlang%3Dzh-CN%26newwindow%3D1%26sa%3DG" TargetMode="External"/><Relationship Id="rId7" Type="http://schemas.openxmlformats.org/officeDocument/2006/relationships/hyperlink" Target="http://images.google.com/imgres?imgurl=http://www.sanyohk.com/gif/sob-716r.jpg&amp;imgrefurl=http://www.sanyohk.com/chinese/kitchen.htm&amp;h=228&amp;w=300&amp;sz=18&amp;tbnid=a61exx-1kf4J:&amp;tbnh=84&amp;tbnw=111&amp;start=7&amp;prev=/images?q%3D%E7%94%B5%E7%83%A4%E7%82%89%26hl%3Dzh-CN%26lr%3D%26ie%3DUTF-8%26inlang%3Dzh-CN%26newwindow%3D1%26sa%3D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hyperlink" Target="http://images.google.com/imgres?imgurl=http://www.sinsei-s.co.jp/photo/sk-65_s.jpg&amp;imgrefurl=http://www.sinsei-s.co.jp/html/tool/komono.htm&amp;h=144&amp;w=200&amp;sz=22&amp;tbnid=PHSBMk4pi1gJ:&amp;tbnh=71&amp;tbnw=99&amp;start=3&amp;prev=/images?q%3D%E7%94%B5%E7%83%AD%E5%99%A8%26hl%3Dzh-CN%26lr%3D%26ie%3DUTF-8%26inlang%3Dzh-CN%26newwindow%3D1%26sa%3DG" TargetMode="External"/><Relationship Id="rId10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8966;&#32819;&#23450;&#24459;&#65306;&#25506;&#31350;&#30005;&#28909;&#19982;&#30005;&#38459;&#20851;&#31995;.mp4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hyperlink" Target="&#28966;&#32819;&#23450;&#24459;&#65306;&#25506;&#31350;&#30005;&#28909;&#19982;&#30005;&#27969;&#20851;&#31995;.mp4" TargetMode="External"/><Relationship Id="rId5" Type="http://schemas.openxmlformats.org/officeDocument/2006/relationships/image" Target="../media/image20.jpeg"/><Relationship Id="rId4" Type="http://schemas.openxmlformats.org/officeDocument/2006/relationships/image" Target="../media/image19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" t="8089" r="990" b="4669"/>
          <a:stretch>
            <a:fillRect/>
          </a:stretch>
        </p:blipFill>
        <p:spPr>
          <a:xfrm>
            <a:off x="0" y="18437"/>
            <a:ext cx="9144000" cy="51963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091565" y="1258570"/>
            <a:ext cx="6858000" cy="2202180"/>
          </a:xfrm>
        </p:spPr>
        <p:txBody>
          <a:bodyPr>
            <a:norm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第十八章  电功率</a:t>
            </a:r>
            <a:b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焦耳定律</a:t>
            </a:r>
          </a:p>
        </p:txBody>
      </p:sp>
      <p:pic>
        <p:nvPicPr>
          <p:cNvPr id="10" name="图片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 10"/>
          <p:cNvSpPr/>
          <p:nvPr/>
        </p:nvSpPr>
        <p:spPr>
          <a:xfrm>
            <a:off x="5199" y="-2726"/>
            <a:ext cx="3203222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楷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-39260" y="16299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3"/>
          <p:cNvSpPr txBox="1"/>
          <p:nvPr/>
        </p:nvSpPr>
        <p:spPr>
          <a:xfrm>
            <a:off x="3346450" y="2432685"/>
            <a:ext cx="2435225" cy="46166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=   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²   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  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41988" name="Text Box 4"/>
          <p:cNvSpPr txBox="1"/>
          <p:nvPr/>
        </p:nvSpPr>
        <p:spPr>
          <a:xfrm>
            <a:off x="3169285" y="3278505"/>
            <a:ext cx="3767455" cy="46037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热量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电流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电阻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时间</a:t>
            </a:r>
          </a:p>
        </p:txBody>
      </p:sp>
      <p:grpSp>
        <p:nvGrpSpPr>
          <p:cNvPr id="41989" name="Group 5"/>
          <p:cNvGrpSpPr/>
          <p:nvPr/>
        </p:nvGrpSpPr>
        <p:grpSpPr>
          <a:xfrm>
            <a:off x="3496945" y="2839720"/>
            <a:ext cx="2353945" cy="491490"/>
            <a:chOff x="1746" y="538"/>
            <a:chExt cx="1384" cy="454"/>
          </a:xfrm>
        </p:grpSpPr>
        <p:sp>
          <p:nvSpPr>
            <p:cNvPr id="10245" name="Line 6"/>
            <p:cNvSpPr/>
            <p:nvPr/>
          </p:nvSpPr>
          <p:spPr>
            <a:xfrm>
              <a:off x="1746" y="572"/>
              <a:ext cx="0" cy="363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46" name="Line 7"/>
            <p:cNvSpPr/>
            <p:nvPr/>
          </p:nvSpPr>
          <p:spPr>
            <a:xfrm flipH="1">
              <a:off x="2226" y="544"/>
              <a:ext cx="4" cy="391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47" name="Line 8"/>
            <p:cNvSpPr/>
            <p:nvPr/>
          </p:nvSpPr>
          <p:spPr>
            <a:xfrm>
              <a:off x="2561" y="538"/>
              <a:ext cx="91" cy="363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48" name="Line 9"/>
            <p:cNvSpPr/>
            <p:nvPr/>
          </p:nvSpPr>
          <p:spPr>
            <a:xfrm>
              <a:off x="2858" y="538"/>
              <a:ext cx="272" cy="454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41994" name="Text Box 10"/>
          <p:cNvSpPr txBox="1"/>
          <p:nvPr/>
        </p:nvSpPr>
        <p:spPr>
          <a:xfrm>
            <a:off x="3381375" y="4208948"/>
            <a:ext cx="26593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       A        </a:t>
            </a:r>
            <a:r>
              <a:rPr lang="el-GR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Ω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S</a:t>
            </a:r>
            <a:endParaRPr lang="el-GR" altLang="zh-CN" sz="2400" b="1" dirty="0">
              <a:latin typeface="Times New Roman" panose="02020603050405020304" charset="0"/>
              <a:ea typeface="Arial" panose="020B0604020202020204" pitchFamily="34" charset="0"/>
              <a:cs typeface="Times New Roman" panose="02020603050405020304" charset="0"/>
            </a:endParaRPr>
          </a:p>
        </p:txBody>
      </p:sp>
      <p:grpSp>
        <p:nvGrpSpPr>
          <p:cNvPr id="41995" name="Group 11"/>
          <p:cNvGrpSpPr/>
          <p:nvPr/>
        </p:nvGrpSpPr>
        <p:grpSpPr>
          <a:xfrm>
            <a:off x="3496945" y="3714750"/>
            <a:ext cx="2353945" cy="481330"/>
            <a:chOff x="1746" y="1341"/>
            <a:chExt cx="1608" cy="404"/>
          </a:xfrm>
        </p:grpSpPr>
        <p:sp>
          <p:nvSpPr>
            <p:cNvPr id="10251" name="Line 12"/>
            <p:cNvSpPr/>
            <p:nvPr/>
          </p:nvSpPr>
          <p:spPr>
            <a:xfrm>
              <a:off x="1746" y="1389"/>
              <a:ext cx="0" cy="317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52" name="Line 13"/>
            <p:cNvSpPr/>
            <p:nvPr/>
          </p:nvSpPr>
          <p:spPr>
            <a:xfrm>
              <a:off x="2336" y="1389"/>
              <a:ext cx="0" cy="318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53" name="Line 14"/>
            <p:cNvSpPr/>
            <p:nvPr/>
          </p:nvSpPr>
          <p:spPr>
            <a:xfrm>
              <a:off x="2843" y="1358"/>
              <a:ext cx="0" cy="349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54" name="Line 15"/>
            <p:cNvSpPr/>
            <p:nvPr/>
          </p:nvSpPr>
          <p:spPr>
            <a:xfrm>
              <a:off x="3350" y="1341"/>
              <a:ext cx="4" cy="404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42000" name="AutoShape 16"/>
          <p:cNvSpPr/>
          <p:nvPr/>
        </p:nvSpPr>
        <p:spPr>
          <a:xfrm>
            <a:off x="1689223" y="2593379"/>
            <a:ext cx="215503" cy="1782366"/>
          </a:xfrm>
          <a:prstGeom prst="leftBrace">
            <a:avLst>
              <a:gd name="adj1" fmla="val 6892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2001" name="Text Box 17"/>
          <p:cNvSpPr txBox="1"/>
          <p:nvPr/>
        </p:nvSpPr>
        <p:spPr>
          <a:xfrm>
            <a:off x="2358390" y="2433135"/>
            <a:ext cx="85010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公式：</a:t>
            </a:r>
          </a:p>
        </p:txBody>
      </p:sp>
      <p:sp>
        <p:nvSpPr>
          <p:cNvPr id="42002" name="Text Box 18"/>
          <p:cNvSpPr txBox="1"/>
          <p:nvPr/>
        </p:nvSpPr>
        <p:spPr>
          <a:xfrm>
            <a:off x="2011045" y="3254375"/>
            <a:ext cx="1250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物理量：</a:t>
            </a:r>
          </a:p>
        </p:txBody>
      </p:sp>
      <p:sp>
        <p:nvSpPr>
          <p:cNvPr id="42003" name="Text Box 19"/>
          <p:cNvSpPr txBox="1"/>
          <p:nvPr/>
        </p:nvSpPr>
        <p:spPr>
          <a:xfrm>
            <a:off x="2217462" y="4179243"/>
            <a:ext cx="9186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单位：</a:t>
            </a:r>
          </a:p>
        </p:txBody>
      </p:sp>
      <p:sp>
        <p:nvSpPr>
          <p:cNvPr id="42004" name="Text Box 20"/>
          <p:cNvSpPr txBox="1"/>
          <p:nvPr/>
        </p:nvSpPr>
        <p:spPr>
          <a:xfrm>
            <a:off x="233363" y="1072965"/>
            <a:ext cx="8514398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电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流通过导体产生的热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量跟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电流的二次方成正比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，跟导体的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电阻成正比，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通电时间成正比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5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16" name="圆角矩形 15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知识点 </a:t>
              </a:r>
              <a:r>
                <a:rPr lang="en-US" altLang="zh-CN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2</a:t>
              </a:r>
              <a:endParaRPr lang="zh-CN" altLang="en-US" sz="2400" b="1" dirty="0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4369401" y="529656"/>
            <a:ext cx="242189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焦耳定律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ldLvl="0" animBg="1"/>
      <p:bldP spid="41988" grpId="0" bldLvl="0" animBg="1"/>
      <p:bldP spid="41994" grpId="0"/>
      <p:bldP spid="42000" grpId="0" bldLvl="0" animBg="1"/>
      <p:bldP spid="42001" grpId="0"/>
      <p:bldP spid="42002" grpId="0"/>
      <p:bldP spid="420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/>
          <p:nvPr/>
        </p:nvSpPr>
        <p:spPr>
          <a:xfrm>
            <a:off x="373747" y="1414302"/>
            <a:ext cx="6248400" cy="28613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焦耳（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James 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Prescott 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Joule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1818—1889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），英国物理学家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近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年的时间做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了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多次实验，研究热和功的关系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通过大量的实验，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于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1840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年最先精确地确定了电流产生的热量与电流、电阻和通电时间的关系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291" name="Rectangle 11"/>
          <p:cNvSpPr/>
          <p:nvPr/>
        </p:nvSpPr>
        <p:spPr>
          <a:xfrm>
            <a:off x="7398385" y="3915076"/>
            <a:ext cx="11493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焦 耳</a:t>
            </a:r>
          </a:p>
        </p:txBody>
      </p:sp>
      <p:pic>
        <p:nvPicPr>
          <p:cNvPr id="12292" name="Picture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74"/>
          <a:stretch>
            <a:fillRect/>
          </a:stretch>
        </p:blipFill>
        <p:spPr>
          <a:xfrm>
            <a:off x="6622147" y="1144429"/>
            <a:ext cx="2453164" cy="260651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2528536" y="688309"/>
            <a:ext cx="3102124" cy="495548"/>
            <a:chOff x="2506980" y="579256"/>
            <a:chExt cx="3958508" cy="495548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物理学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史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/>
          <p:nvPr/>
        </p:nvSpPr>
        <p:spPr>
          <a:xfrm>
            <a:off x="100489" y="1023435"/>
            <a:ext cx="8952071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当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电流通过导体时，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如果电能全部转化为内能，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而没有同时转化成其他形式的能量，那么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电流产生的热量</a:t>
            </a:r>
            <a:r>
              <a:rPr lang="en-US" altLang="zh-CN" sz="2400" b="1" i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 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就等于消耗的电能</a:t>
            </a:r>
            <a:r>
              <a:rPr lang="en-US" altLang="zh-CN" sz="2400" b="1" i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即：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=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UIt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Rt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如：电暖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器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饭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锅、电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炉子等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</a:p>
        </p:txBody>
      </p:sp>
      <p:sp>
        <p:nvSpPr>
          <p:cNvPr id="13323" name="Text Box 11"/>
          <p:cNvSpPr txBox="1"/>
          <p:nvPr/>
        </p:nvSpPr>
        <p:spPr>
          <a:xfrm>
            <a:off x="265271" y="2655544"/>
            <a:ext cx="416909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此时：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Pt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UIt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</a:t>
            </a:r>
          </a:p>
        </p:txBody>
      </p:sp>
      <p:sp>
        <p:nvSpPr>
          <p:cNvPr id="13324" name="Text Box 12"/>
          <p:cNvSpPr txBox="1"/>
          <p:nvPr/>
        </p:nvSpPr>
        <p:spPr>
          <a:xfrm>
            <a:off x="3321368" y="2482665"/>
            <a:ext cx="5757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</a:p>
        </p:txBody>
      </p:sp>
      <p:sp>
        <p:nvSpPr>
          <p:cNvPr id="13326" name="Line 14"/>
          <p:cNvSpPr/>
          <p:nvPr/>
        </p:nvSpPr>
        <p:spPr>
          <a:xfrm flipV="1">
            <a:off x="3376136" y="2860331"/>
            <a:ext cx="383381" cy="953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sz="15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327" name="Text Box 15"/>
          <p:cNvSpPr txBox="1"/>
          <p:nvPr/>
        </p:nvSpPr>
        <p:spPr>
          <a:xfrm>
            <a:off x="3348514" y="2806515"/>
            <a:ext cx="36290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</a:p>
        </p:txBody>
      </p:sp>
      <p:sp>
        <p:nvSpPr>
          <p:cNvPr id="13328" name="Text Box 16"/>
          <p:cNvSpPr txBox="1"/>
          <p:nvPr/>
        </p:nvSpPr>
        <p:spPr>
          <a:xfrm>
            <a:off x="3753326" y="2589821"/>
            <a:ext cx="232886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1091" y="2641732"/>
            <a:ext cx="4185761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适用于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纯电阻电路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（只发热）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97154" y="2641732"/>
            <a:ext cx="94929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5738" y="3055594"/>
            <a:ext cx="8642033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【问题回顾】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电炉丝和导线通过的电流相同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为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什么电炉丝热的发红，而导线却几乎不发热？</a:t>
            </a:r>
          </a:p>
        </p:txBody>
      </p:sp>
      <p:sp>
        <p:nvSpPr>
          <p:cNvPr id="117765" name="Text Box 5"/>
          <p:cNvSpPr txBox="1"/>
          <p:nvPr/>
        </p:nvSpPr>
        <p:spPr>
          <a:xfrm>
            <a:off x="255269" y="4157790"/>
            <a:ext cx="8642509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原因：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导线与电热丝串联，电流、时间都相同，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导线电阻远小于电炉丝电阻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 由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Rt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可知，导线产生的热量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少。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28535" y="486973"/>
            <a:ext cx="3998099" cy="495548"/>
            <a:chOff x="2506980" y="579256"/>
            <a:chExt cx="3958508" cy="49554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电能和电热关系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27" grpId="0" bldLvl="0"/>
      <p:bldP spid="13328" grpId="0" bldLvl="0"/>
      <p:bldP spid="3" grpId="0" bldLvl="0" animBg="1"/>
      <p:bldP spid="10" grpId="0" animBg="1"/>
      <p:bldP spid="11" grpId="0" bldLvl="0"/>
      <p:bldP spid="1177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 Box 2"/>
          <p:cNvSpPr txBox="1"/>
          <p:nvPr/>
        </p:nvSpPr>
        <p:spPr>
          <a:xfrm>
            <a:off x="274110" y="619866"/>
            <a:ext cx="8460581" cy="10979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4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例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题 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根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60Ω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的电阻丝接在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36V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的电源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上，在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5min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内共产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生多少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热量？</a:t>
            </a:r>
          </a:p>
        </p:txBody>
      </p:sp>
      <p:sp>
        <p:nvSpPr>
          <p:cNvPr id="111619" name="Text Box 3"/>
          <p:cNvSpPr txBox="1"/>
          <p:nvPr/>
        </p:nvSpPr>
        <p:spPr>
          <a:xfrm>
            <a:off x="833466" y="1753826"/>
            <a:ext cx="10215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</a:p>
        </p:txBody>
      </p:sp>
      <p:sp>
        <p:nvSpPr>
          <p:cNvPr id="111620" name="Text Box 4"/>
          <p:cNvSpPr txBox="1"/>
          <p:nvPr/>
        </p:nvSpPr>
        <p:spPr>
          <a:xfrm>
            <a:off x="1400441" y="1749594"/>
            <a:ext cx="383500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宋体" panose="02010600030101010101" pitchFamily="2" charset="-122"/>
              </a:rPr>
              <a:t>通过电阻丝的电流为：</a:t>
            </a:r>
          </a:p>
        </p:txBody>
      </p:sp>
      <p:sp>
        <p:nvSpPr>
          <p:cNvPr id="111621" name="Text Box 5"/>
          <p:cNvSpPr txBox="1"/>
          <p:nvPr/>
        </p:nvSpPr>
        <p:spPr>
          <a:xfrm>
            <a:off x="949320" y="3079646"/>
            <a:ext cx="36433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电流产生的热量为：  </a:t>
            </a:r>
          </a:p>
        </p:txBody>
      </p:sp>
      <p:sp>
        <p:nvSpPr>
          <p:cNvPr id="111622" name="Text Box 6"/>
          <p:cNvSpPr txBox="1"/>
          <p:nvPr/>
        </p:nvSpPr>
        <p:spPr>
          <a:xfrm>
            <a:off x="1592664" y="3621592"/>
            <a:ext cx="588764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Rt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=(0.6A)</a:t>
            </a:r>
            <a:r>
              <a:rPr lang="en-US" altLang="zh-CN" sz="24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×60Ω×5×60s=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6480J</a:t>
            </a:r>
          </a:p>
        </p:txBody>
      </p:sp>
      <p:graphicFrame>
        <p:nvGraphicFramePr>
          <p:cNvPr id="122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244478"/>
              </p:ext>
            </p:extLst>
          </p:nvPr>
        </p:nvGraphicFramePr>
        <p:xfrm>
          <a:off x="2625192" y="2196202"/>
          <a:ext cx="917972" cy="86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r:id="rId3" imgW="419100" imgH="393700" progId="Equation.DSMT4">
                  <p:embed/>
                </p:oleObj>
              </mc:Choice>
              <mc:Fallback>
                <p:oleObj r:id="rId3" imgW="4191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5192" y="2196202"/>
                        <a:ext cx="917972" cy="86082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073331"/>
              </p:ext>
            </p:extLst>
          </p:nvPr>
        </p:nvGraphicFramePr>
        <p:xfrm>
          <a:off x="3505857" y="2196202"/>
          <a:ext cx="1024890" cy="883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6" name="Equation" r:id="rId5" imgW="457200" imgH="393480" progId="Equation.DSMT4">
                  <p:embed/>
                </p:oleObj>
              </mc:Choice>
              <mc:Fallback>
                <p:oleObj name="Equation" r:id="rId5" imgW="457200" imgH="39348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05857" y="2196202"/>
                        <a:ext cx="1024890" cy="88344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094684"/>
              </p:ext>
            </p:extLst>
          </p:nvPr>
        </p:nvGraphicFramePr>
        <p:xfrm>
          <a:off x="4592633" y="2414051"/>
          <a:ext cx="9223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7" name="Equation" r:id="rId7" imgW="11277600" imgH="4267200" progId="Equation.DSMT4">
                  <p:embed/>
                </p:oleObj>
              </mc:Choice>
              <mc:Fallback>
                <p:oleObj name="Equation" r:id="rId7" imgW="11277600" imgH="42672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92633" y="2414051"/>
                        <a:ext cx="922337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6" name="Text Box 10"/>
          <p:cNvSpPr txBox="1"/>
          <p:nvPr/>
        </p:nvSpPr>
        <p:spPr>
          <a:xfrm>
            <a:off x="1016108" y="4081967"/>
            <a:ext cx="250412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宋体" panose="02010600030101010101" pitchFamily="2" charset="-122"/>
              </a:rPr>
              <a:t>还有其他方法吗？</a:t>
            </a:r>
          </a:p>
        </p:txBody>
      </p:sp>
      <p:grpSp>
        <p:nvGrpSpPr>
          <p:cNvPr id="111634" name="Group 18"/>
          <p:cNvGrpSpPr/>
          <p:nvPr/>
        </p:nvGrpSpPr>
        <p:grpSpPr>
          <a:xfrm>
            <a:off x="3910969" y="4073831"/>
            <a:ext cx="2241947" cy="928689"/>
            <a:chOff x="3243" y="3119"/>
            <a:chExt cx="1883" cy="780"/>
          </a:xfrm>
        </p:grpSpPr>
        <p:sp>
          <p:nvSpPr>
            <p:cNvPr id="12300" name="Text Box 12"/>
            <p:cNvSpPr txBox="1"/>
            <p:nvPr/>
          </p:nvSpPr>
          <p:spPr>
            <a:xfrm>
              <a:off x="4103" y="3119"/>
              <a:ext cx="728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 smtClean="0">
                  <a:solidFill>
                    <a:srgbClr val="0033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en-US" altLang="zh-CN" sz="2400" b="1" baseline="30000" dirty="0" smtClean="0">
                  <a:solidFill>
                    <a:srgbClr val="0033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  <a:endParaRPr lang="en-US" altLang="zh-CN" sz="2400" b="1" baseline="30000" dirty="0">
                <a:solidFill>
                  <a:srgbClr val="0033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2301" name="Group 13"/>
            <p:cNvGrpSpPr/>
            <p:nvPr/>
          </p:nvGrpSpPr>
          <p:grpSpPr>
            <a:xfrm>
              <a:off x="3243" y="3125"/>
              <a:ext cx="1883" cy="774"/>
              <a:chOff x="431" y="3270"/>
              <a:chExt cx="1883" cy="774"/>
            </a:xfrm>
          </p:grpSpPr>
          <p:sp>
            <p:nvSpPr>
              <p:cNvPr id="12302" name="Text Box 14"/>
              <p:cNvSpPr txBox="1"/>
              <p:nvPr/>
            </p:nvSpPr>
            <p:spPr>
              <a:xfrm>
                <a:off x="431" y="3475"/>
                <a:ext cx="901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dirty="0">
                    <a:solidFill>
                      <a:srgbClr val="0033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Q</a:t>
                </a:r>
                <a:r>
                  <a:rPr lang="en-US" altLang="zh-CN" sz="2400" b="1" dirty="0">
                    <a:solidFill>
                      <a:srgbClr val="0033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</a:t>
                </a:r>
                <a:r>
                  <a:rPr lang="en-US" altLang="zh-CN" sz="2400" b="1" i="1" dirty="0">
                    <a:solidFill>
                      <a:srgbClr val="0033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W</a:t>
                </a:r>
                <a:r>
                  <a:rPr lang="en-US" altLang="zh-CN" sz="2400" b="1" dirty="0">
                    <a:solidFill>
                      <a:srgbClr val="0033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</a:t>
                </a:r>
              </a:p>
            </p:txBody>
          </p:sp>
          <p:sp>
            <p:nvSpPr>
              <p:cNvPr id="12304" name="Text Box 16"/>
              <p:cNvSpPr txBox="1"/>
              <p:nvPr/>
            </p:nvSpPr>
            <p:spPr>
              <a:xfrm>
                <a:off x="1354" y="3657"/>
                <a:ext cx="960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dirty="0">
                    <a:solidFill>
                      <a:srgbClr val="0033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R</a:t>
                </a:r>
              </a:p>
            </p:txBody>
          </p:sp>
          <p:sp>
            <p:nvSpPr>
              <p:cNvPr id="12305" name="Text Box 17"/>
              <p:cNvSpPr txBox="1"/>
              <p:nvPr/>
            </p:nvSpPr>
            <p:spPr>
              <a:xfrm>
                <a:off x="1543" y="3270"/>
                <a:ext cx="291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33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</a:t>
                </a:r>
                <a:r>
                  <a:rPr lang="en-US" altLang="zh-CN" sz="2400" b="1" i="1" dirty="0">
                    <a:solidFill>
                      <a:srgbClr val="0033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t</a:t>
                </a:r>
                <a:endParaRPr lang="en-US" altLang="zh-CN" sz="2400" b="1" dirty="0">
                  <a:solidFill>
                    <a:srgbClr val="0033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</p:grpSp>
      <p:cxnSp>
        <p:nvCxnSpPr>
          <p:cNvPr id="8" name="直接连接符 7"/>
          <p:cNvCxnSpPr/>
          <p:nvPr/>
        </p:nvCxnSpPr>
        <p:spPr>
          <a:xfrm>
            <a:off x="4935259" y="4545363"/>
            <a:ext cx="47292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  <p:bldP spid="111620" grpId="0"/>
      <p:bldP spid="111621" grpId="0"/>
      <p:bldP spid="111622" grpId="0"/>
      <p:bldP spid="1116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/>
          <p:nvPr/>
        </p:nvSpPr>
        <p:spPr>
          <a:xfrm>
            <a:off x="74813" y="999449"/>
            <a:ext cx="89515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额定电压相同的灯泡，额定功率越大，电阻越小，正常工作时单位时间内产生的热量越多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可是按照焦耳定律，电阻越大，单位时间内产生的热量越多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二者似乎有矛盾，这是怎么回事?</a:t>
            </a:r>
          </a:p>
        </p:txBody>
      </p:sp>
      <p:sp>
        <p:nvSpPr>
          <p:cNvPr id="7" name="Rectangle 2"/>
          <p:cNvSpPr/>
          <p:nvPr/>
        </p:nvSpPr>
        <p:spPr>
          <a:xfrm>
            <a:off x="317224" y="2633636"/>
            <a:ext cx="846677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　</a:t>
            </a:r>
            <a:r>
              <a:rPr lang="zh-CN" altLang="zh-CN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　答：前者说电阻越小，</a:t>
            </a:r>
            <a:r>
              <a:rPr lang="zh-CN" altLang="zh-CN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正常工作时</a:t>
            </a:r>
            <a:r>
              <a:rPr lang="zh-CN" altLang="zh-CN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单位时间内产生的热量越多，前提条件是电压相同；而后者说，电阻越大，单位时间内产生的热量越多，前提条件是电流相同，两者并不矛盾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zh-CN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所以我们在应用公式时应该特别注意条件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zh-CN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3465555" y="419903"/>
            <a:ext cx="1743075" cy="643766"/>
            <a:chOff x="3333750" y="598488"/>
            <a:chExt cx="1743075" cy="643766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noProof="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</a:t>
              </a:r>
              <a:r>
                <a:rPr lang="zh-CN" altLang="en-US" sz="2800" b="1" kern="0" noProof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想议议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349" y="841976"/>
            <a:ext cx="87395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小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明在一次野炊活动中，将中间剪得较窄的口香糖锡箔纸（可看做导体）接在干电池正负两极上，如图所示，锡箔纸较窄处最先燃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烧。这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是因为与长度相同的锡箔纸较宽处相比，较窄处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  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）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A．电阻较大    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．电流较大 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C．电压较小    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．电功率较小 </a:t>
            </a:r>
          </a:p>
        </p:txBody>
      </p:sp>
      <p:pic>
        <p:nvPicPr>
          <p:cNvPr id="5" name="图片 4" descr="90f5d699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4836" y="2492967"/>
            <a:ext cx="2977515" cy="173640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87156" y="2262779"/>
            <a:ext cx="50958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sp>
        <p:nvSpPr>
          <p:cNvPr id="7" name="矩形 6"/>
          <p:cNvSpPr/>
          <p:nvPr/>
        </p:nvSpPr>
        <p:spPr>
          <a:xfrm>
            <a:off x="2329147" y="2771038"/>
            <a:ext cx="55666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材料和长度相同时，导体越细，电阻越大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29604" y="3216549"/>
            <a:ext cx="3281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串联电路中各处的电流相等</a:t>
            </a:r>
            <a:endParaRPr lang="zh-CN" altLang="en-US" sz="1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5657" y="3698480"/>
            <a:ext cx="3797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锡箔纸较窄处电阻大，电压较大</a:t>
            </a:r>
            <a:endParaRPr lang="zh-CN" altLang="en-US" sz="1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5341" y="417961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锡箔纸较窄处电压大，电功率较大</a:t>
            </a:r>
            <a:endParaRPr lang="zh-CN" altLang="en-US" sz="1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402342" y="3934624"/>
            <a:ext cx="366751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（相当于纯电阻电路）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315" name="Rectangle 22"/>
          <p:cNvSpPr/>
          <p:nvPr/>
        </p:nvSpPr>
        <p:spPr>
          <a:xfrm>
            <a:off x="327660" y="1226794"/>
            <a:ext cx="8149590" cy="978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当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电动机工作时，消耗的电能主要转化为电机的机械能（有用功），同时，电动机线圈也会发热（额外功）：</a:t>
            </a:r>
            <a:endParaRPr lang="zh-CN" altLang="en-US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988230" y="2242873"/>
            <a:ext cx="6047079" cy="460772"/>
            <a:chOff x="-300" y="108"/>
            <a:chExt cx="3711" cy="387"/>
          </a:xfrm>
        </p:grpSpPr>
        <p:sp>
          <p:nvSpPr>
            <p:cNvPr id="14345" name="Rectangle 9"/>
            <p:cNvSpPr/>
            <p:nvPr/>
          </p:nvSpPr>
          <p:spPr>
            <a:xfrm>
              <a:off x="-300" y="108"/>
              <a:ext cx="3711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CC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电能（</a:t>
              </a:r>
              <a:r>
                <a:rPr lang="en-US" altLang="zh-CN" sz="2400" b="1" i="1" dirty="0">
                  <a:solidFill>
                    <a:srgbClr val="CC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W</a:t>
              </a:r>
              <a:r>
                <a:rPr lang="zh-CN" altLang="en-US" sz="2400" b="1" dirty="0">
                  <a:solidFill>
                    <a:srgbClr val="CC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         内能（</a:t>
              </a:r>
              <a:r>
                <a:rPr lang="en-US" altLang="zh-CN" sz="2400" b="1" i="1" dirty="0">
                  <a:solidFill>
                    <a:srgbClr val="CC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Q</a:t>
              </a:r>
              <a:r>
                <a:rPr lang="zh-CN" altLang="en-US" sz="2400" b="1" dirty="0">
                  <a:solidFill>
                    <a:srgbClr val="CC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</a:t>
              </a:r>
              <a:r>
                <a:rPr lang="en-US" altLang="zh-CN" sz="2400" b="1" dirty="0">
                  <a:solidFill>
                    <a:srgbClr val="CC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+</a:t>
              </a:r>
              <a:r>
                <a:rPr lang="zh-CN" altLang="en-US" sz="2400" b="1" dirty="0">
                  <a:solidFill>
                    <a:srgbClr val="CC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机械能（</a:t>
              </a:r>
              <a:r>
                <a:rPr lang="en-US" altLang="zh-CN" sz="2400" b="1" i="1" dirty="0">
                  <a:solidFill>
                    <a:srgbClr val="CC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E</a:t>
              </a:r>
              <a:r>
                <a:rPr lang="zh-CN" altLang="en-US" sz="2400" b="1" dirty="0">
                  <a:solidFill>
                    <a:srgbClr val="CC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</a:t>
              </a:r>
              <a:endPara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14344" name="Line 8"/>
            <p:cNvSpPr/>
            <p:nvPr/>
          </p:nvSpPr>
          <p:spPr>
            <a:xfrm>
              <a:off x="647" y="292"/>
              <a:ext cx="431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87266" y="2896526"/>
            <a:ext cx="1516762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7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</a:t>
            </a:r>
            <a:r>
              <a:rPr lang="en-US" altLang="zh-CN" sz="27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= </a:t>
            </a:r>
            <a:r>
              <a:rPr lang="en-US" altLang="zh-CN" sz="27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UIt</a:t>
            </a:r>
            <a:r>
              <a:rPr lang="en-US" altLang="zh-CN" sz="27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27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0" y="2896526"/>
            <a:ext cx="1382110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7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Q</a:t>
            </a:r>
            <a:r>
              <a:rPr lang="en-US" altLang="zh-CN" sz="27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=</a:t>
            </a:r>
            <a:r>
              <a:rPr lang="en-US" altLang="zh-CN" sz="27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7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7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Rt </a:t>
            </a:r>
            <a:endParaRPr lang="zh-CN" altLang="en-US" sz="27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77753" y="2896526"/>
            <a:ext cx="1343638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700" b="1" i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</a:t>
            </a:r>
            <a:r>
              <a:rPr lang="en-US" altLang="zh-CN" sz="27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700" b="1" i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W–Q</a:t>
            </a:r>
            <a:endParaRPr lang="zh-CN" altLang="en-US" sz="27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1564481" y="2703645"/>
            <a:ext cx="217170" cy="2681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5497830" y="2703645"/>
            <a:ext cx="217170" cy="2681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3651409" y="2703645"/>
            <a:ext cx="217170" cy="2681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Rectangle 22"/>
          <p:cNvSpPr/>
          <p:nvPr/>
        </p:nvSpPr>
        <p:spPr>
          <a:xfrm>
            <a:off x="327660" y="3458025"/>
            <a:ext cx="8149590" cy="978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当电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动机通电但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转子被卡住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时，消耗的电能只会让电动机线圈发热，</a:t>
            </a:r>
            <a:endParaRPr lang="zh-CN" altLang="en-US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99005" y="3934624"/>
            <a:ext cx="322876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此时，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=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UIt=Q=I</a:t>
            </a:r>
            <a:r>
              <a:rPr lang="en-US" altLang="zh-CN" sz="24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Rt 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28535" y="486973"/>
            <a:ext cx="3998099" cy="495548"/>
            <a:chOff x="2506980" y="579256"/>
            <a:chExt cx="3958508" cy="49554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有关电动机的电热讨论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3" grpId="0"/>
      <p:bldP spid="10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2"/>
          <p:cNvSpPr txBox="1"/>
          <p:nvPr/>
        </p:nvSpPr>
        <p:spPr>
          <a:xfrm>
            <a:off x="236299" y="528055"/>
            <a:ext cx="90957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题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家用电风扇正常工作时电流为</a:t>
            </a:r>
            <a:r>
              <a:rPr lang="en-US" altLang="zh-CN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0.3A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，电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阻等效为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200Ω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，求在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5min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内共产生多少热量？消耗的电能，转化的机械能是多少？效率呢？</a:t>
            </a:r>
          </a:p>
        </p:txBody>
      </p:sp>
      <p:sp>
        <p:nvSpPr>
          <p:cNvPr id="102403" name="Text Box 3"/>
          <p:cNvSpPr txBox="1"/>
          <p:nvPr/>
        </p:nvSpPr>
        <p:spPr>
          <a:xfrm>
            <a:off x="641315" y="1908584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</a:p>
        </p:txBody>
      </p:sp>
      <p:sp>
        <p:nvSpPr>
          <p:cNvPr id="102404" name="Text Box 4"/>
          <p:cNvSpPr txBox="1"/>
          <p:nvPr/>
        </p:nvSpPr>
        <p:spPr>
          <a:xfrm>
            <a:off x="661545" y="2798152"/>
            <a:ext cx="38338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消耗的电能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为：</a:t>
            </a:r>
          </a:p>
        </p:txBody>
      </p:sp>
      <p:sp>
        <p:nvSpPr>
          <p:cNvPr id="102405" name="Text Box 5"/>
          <p:cNvSpPr txBox="1"/>
          <p:nvPr/>
        </p:nvSpPr>
        <p:spPr>
          <a:xfrm>
            <a:off x="1231939" y="1908584"/>
            <a:ext cx="318730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电流产生的热量为：  </a:t>
            </a:r>
          </a:p>
        </p:txBody>
      </p:sp>
      <p:sp>
        <p:nvSpPr>
          <p:cNvPr id="102406" name="Text Box 6"/>
          <p:cNvSpPr txBox="1"/>
          <p:nvPr/>
        </p:nvSpPr>
        <p:spPr>
          <a:xfrm>
            <a:off x="1232535" y="2341854"/>
            <a:ext cx="5724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Rt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0.3A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altLang="zh-CN" sz="24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×200Ω×300s=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</a:t>
            </a:r>
          </a:p>
        </p:txBody>
      </p:sp>
      <p:sp>
        <p:nvSpPr>
          <p:cNvPr id="102410" name="Text Box 10"/>
          <p:cNvSpPr txBox="1"/>
          <p:nvPr/>
        </p:nvSpPr>
        <p:spPr>
          <a:xfrm>
            <a:off x="1141809" y="3255063"/>
            <a:ext cx="594121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UIt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=220V×0.3A×300s=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1.98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</a:t>
            </a:r>
          </a:p>
        </p:txBody>
      </p:sp>
      <p:sp>
        <p:nvSpPr>
          <p:cNvPr id="102411" name="Rectangle 11"/>
          <p:cNvSpPr/>
          <p:nvPr/>
        </p:nvSpPr>
        <p:spPr>
          <a:xfrm>
            <a:off x="746760" y="3692975"/>
            <a:ext cx="807481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机械能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=1.98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400" b="1" baseline="30000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J–5.4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4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1.44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</a:t>
            </a:r>
          </a:p>
        </p:txBody>
      </p:sp>
      <p:sp>
        <p:nvSpPr>
          <p:cNvPr id="102412" name="Rectangle 12"/>
          <p:cNvSpPr/>
          <p:nvPr/>
        </p:nvSpPr>
        <p:spPr>
          <a:xfrm>
            <a:off x="746760" y="4335436"/>
            <a:ext cx="147970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效率：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η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</a:p>
        </p:txBody>
      </p:sp>
      <p:sp>
        <p:nvSpPr>
          <p:cNvPr id="13324" name="Text Box 12"/>
          <p:cNvSpPr txBox="1"/>
          <p:nvPr/>
        </p:nvSpPr>
        <p:spPr>
          <a:xfrm>
            <a:off x="2135981" y="4187799"/>
            <a:ext cx="5757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326" name="Line 14"/>
          <p:cNvSpPr/>
          <p:nvPr/>
        </p:nvSpPr>
        <p:spPr>
          <a:xfrm flipV="1">
            <a:off x="2135981" y="4572609"/>
            <a:ext cx="383381" cy="953"/>
          </a:xfrm>
          <a:prstGeom prst="line">
            <a:avLst/>
          </a:prstGeom>
          <a:noFill/>
          <a:ln w="317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sz="15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327" name="Text Box 15"/>
          <p:cNvSpPr txBox="1"/>
          <p:nvPr/>
        </p:nvSpPr>
        <p:spPr>
          <a:xfrm>
            <a:off x="2085499" y="4522126"/>
            <a:ext cx="36290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</a:p>
        </p:txBody>
      </p:sp>
      <p:sp>
        <p:nvSpPr>
          <p:cNvPr id="2" name="Text Box 12"/>
          <p:cNvSpPr txBox="1"/>
          <p:nvPr/>
        </p:nvSpPr>
        <p:spPr>
          <a:xfrm>
            <a:off x="4111943" y="4135887"/>
            <a:ext cx="15882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1.44</a:t>
            </a:r>
            <a:r>
              <a:rPr lang="zh-CN" altLang="en-US" sz="24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24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400" baseline="300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4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</a:t>
            </a:r>
          </a:p>
        </p:txBody>
      </p:sp>
      <p:sp>
        <p:nvSpPr>
          <p:cNvPr id="4" name="Text Box 15"/>
          <p:cNvSpPr txBox="1"/>
          <p:nvPr/>
        </p:nvSpPr>
        <p:spPr>
          <a:xfrm>
            <a:off x="4112419" y="4573561"/>
            <a:ext cx="158734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1.98</a:t>
            </a:r>
            <a:r>
              <a:rPr lang="zh-CN" altLang="en-US" sz="24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24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400" baseline="300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400" dirty="0">
                <a:ln>
                  <a:solidFill>
                    <a:sysClr val="windowText" lastClr="000000"/>
                  </a:solidFill>
                </a:ln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</a:t>
            </a:r>
          </a:p>
        </p:txBody>
      </p:sp>
      <p:sp>
        <p:nvSpPr>
          <p:cNvPr id="3" name="Line 14"/>
          <p:cNvSpPr/>
          <p:nvPr/>
        </p:nvSpPr>
        <p:spPr>
          <a:xfrm>
            <a:off x="4054316" y="4522126"/>
            <a:ext cx="1585436" cy="0"/>
          </a:xfrm>
          <a:prstGeom prst="line">
            <a:avLst/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sz="1500" dirty="0">
              <a:ln>
                <a:solidFill>
                  <a:sysClr val="windowText" lastClr="000000"/>
                </a:solidFill>
              </a:ln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9363" y="4354010"/>
            <a:ext cx="126348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100%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1175" y="4312100"/>
            <a:ext cx="126348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100%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02743" y="4265904"/>
            <a:ext cx="1334020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=72.7%</a:t>
            </a:r>
            <a:endParaRPr lang="zh-CN" altLang="en-US" sz="27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9505" y="4312100"/>
            <a:ext cx="381836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endParaRPr lang="zh-CN" altLang="en-US" sz="27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  <p:bldP spid="102404" grpId="0"/>
      <p:bldP spid="102405" grpId="0"/>
      <p:bldP spid="102406" grpId="0"/>
      <p:bldP spid="102410" grpId="0"/>
      <p:bldP spid="102411" grpId="0"/>
      <p:bldP spid="102412" grpId="0"/>
      <p:bldP spid="13327" grpId="0" bldLvl="0"/>
      <p:bldP spid="2" grpId="0"/>
      <p:bldP spid="4" grpId="0" bldLvl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7165" y="575233"/>
            <a:ext cx="87896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3.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直流电动机，把它接入0.2V电压的电路时，电机不转，测得流过电动机的电流是0.4A；若把电动机接入2.0V电压的电路中，电动机正常工作，工作电流是1.0A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求：（1）电动机线圈电阻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2）电动机正常工作时的输出功率多大？  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3）电动机的机械效率多大？  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4）如果在动机正常工作时，转子突然被卡住，电动机的发热功率是多大？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1950" y="662940"/>
            <a:ext cx="842010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sz="24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（1）当电机不转时，由欧姆定律</a:t>
            </a:r>
            <a:r>
              <a:rPr 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得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机的</a:t>
            </a:r>
            <a:r>
              <a:rPr 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内阻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</a:t>
            </a:r>
            <a:r>
              <a:rPr 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endParaRPr lang="en-US" altLang="zh-CN" sz="2400" b="1" dirty="0" smtClean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l"/>
            <a:r>
              <a:rPr 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/>
              <p:cNvSpPr txBox="1"/>
              <p:nvPr/>
            </p:nvSpPr>
            <p:spPr>
              <a:xfrm>
                <a:off x="361950" y="1810402"/>
                <a:ext cx="9009380" cy="15696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（2）当电机正常工作时，输出功率为</a:t>
                </a:r>
                <a:r>
                  <a:rPr 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：</a:t>
                </a:r>
                <a:endParaRPr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sz="2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输出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电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en-US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内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UI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− </m:t>
                    </m:r>
                  </m:oMath>
                </a14:m>
                <a:r>
                  <a:rPr lang="en-US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sz="24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sz="2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</a:t>
                </a:r>
                <a:r>
                  <a:rPr 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=2V×1A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（1A）</a:t>
                </a:r>
                <a:r>
                  <a:rPr lang="en-US" sz="24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×0.5Ω=1.5W</a:t>
                </a:r>
                <a:r>
                  <a:rPr 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；</a:t>
                </a:r>
                <a:endParaRPr 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indent="0" algn="l"/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3）电动机的机械效率</a:t>
                </a:r>
                <a:r>
                  <a:rPr 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：</a:t>
                </a:r>
                <a:endParaRPr lang="en-US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950" y="1810402"/>
                <a:ext cx="9009380" cy="1569660"/>
              </a:xfrm>
              <a:prstGeom prst="rect">
                <a:avLst/>
              </a:prstGeom>
              <a:blipFill rotWithShape="1">
                <a:blip r:embed="rId3"/>
                <a:stretch>
                  <a:fillRect l="-203" b="-8560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/>
          <p:cNvSpPr txBox="1"/>
          <p:nvPr/>
        </p:nvSpPr>
        <p:spPr>
          <a:xfrm>
            <a:off x="493636" y="3720362"/>
            <a:ext cx="83581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（4）电动机的转子突然被卡住时，此时相当于纯电阻，发</a:t>
            </a:r>
            <a:r>
              <a:rPr 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热</a:t>
            </a:r>
            <a:endParaRPr 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l"/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功率为</a:t>
            </a:r>
            <a:r>
              <a:rPr 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67707" y="1157387"/>
          <a:ext cx="23622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3" name="Equation" r:id="rId4" imgW="56692800" imgH="16154400" progId="Equation.DSMT4">
                  <p:embed/>
                </p:oleObj>
              </mc:Choice>
              <mc:Fallback>
                <p:oleObj name="Equation" r:id="rId4" imgW="56692800" imgH="16154400" progId="Equation.DSMT4">
                  <p:embed/>
                  <p:pic>
                    <p:nvPicPr>
                      <p:cNvPr id="0" name="图片 820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7707" y="1157387"/>
                        <a:ext cx="23622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41861" y="3009162"/>
          <a:ext cx="37846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4" name="Equation" r:id="rId6" imgW="90830400" imgH="17068800" progId="Equation.DSMT4">
                  <p:embed/>
                </p:oleObj>
              </mc:Choice>
              <mc:Fallback>
                <p:oleObj name="Equation" r:id="rId6" imgW="90830400" imgH="17068800" progId="Equation.DSMT4">
                  <p:embed/>
                  <p:pic>
                    <p:nvPicPr>
                      <p:cNvPr id="0" name="图片 820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41861" y="3009162"/>
                        <a:ext cx="37846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368315" y="4240209"/>
          <a:ext cx="23622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5" name="Equation" r:id="rId8" imgW="56692800" imgH="14935200" progId="Equation.DSMT4">
                  <p:embed/>
                </p:oleObj>
              </mc:Choice>
              <mc:Fallback>
                <p:oleObj name="Equation" r:id="rId8" imgW="56692800" imgH="14935200" progId="Equation.DSMT4">
                  <p:embed/>
                  <p:pic>
                    <p:nvPicPr>
                      <p:cNvPr id="0" name="图片 820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68315" y="4240209"/>
                        <a:ext cx="23622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333" name="Picture 5" descr="1212372267"/>
          <p:cNvPicPr>
            <a:picLocks noChangeAspect="1"/>
          </p:cNvPicPr>
          <p:nvPr/>
        </p:nvPicPr>
        <p:blipFill>
          <a:blip r:embed="rId2"/>
          <a:srcRect r="565" b="15440"/>
          <a:stretch>
            <a:fillRect/>
          </a:stretch>
        </p:blipFill>
        <p:spPr>
          <a:xfrm>
            <a:off x="2425918" y="1776737"/>
            <a:ext cx="5519738" cy="303966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266" name="Rectangle 10"/>
          <p:cNvSpPr/>
          <p:nvPr/>
        </p:nvSpPr>
        <p:spPr>
          <a:xfrm>
            <a:off x="494823" y="583405"/>
            <a:ext cx="8536881" cy="16677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400" b="0" i="0" u="non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电炉丝和导线通过电流相同，为什么电炉丝热得发红，而导线却几乎不发热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? 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电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流通过导体时产生热的多少跟什么因素有关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?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72476" y="1325377"/>
            <a:ext cx="1900531" cy="1593764"/>
            <a:chOff x="0" y="0"/>
            <a:chExt cx="1724" cy="2053"/>
          </a:xfrm>
        </p:grpSpPr>
        <p:pic>
          <p:nvPicPr>
            <p:cNvPr id="19459" name="Picture 3" descr="b1a0c23ebc63fe9ca2751a8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724" cy="16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Text Box 4"/>
            <p:cNvSpPr txBox="1"/>
            <p:nvPr/>
          </p:nvSpPr>
          <p:spPr>
            <a:xfrm>
              <a:off x="386" y="1565"/>
              <a:ext cx="971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7500" tIns="35100" rIns="67500" bIns="3510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defRPr>
              </a:lvl1pPr>
            </a:lstStyle>
            <a:p>
              <a:r>
                <a:rPr lang="zh-CN" altLang="en-US" dirty="0"/>
                <a:t>电饭锅</a:t>
              </a: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2624330" y="3019612"/>
            <a:ext cx="1995227" cy="1885852"/>
            <a:chOff x="-57" y="-43"/>
            <a:chExt cx="2485" cy="3065"/>
          </a:xfrm>
        </p:grpSpPr>
        <p:pic>
          <p:nvPicPr>
            <p:cNvPr id="19462" name="Picture 6" descr="W02010031333415796267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57" y="-43"/>
              <a:ext cx="2485" cy="24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Text Box 7"/>
            <p:cNvSpPr txBox="1"/>
            <p:nvPr/>
          </p:nvSpPr>
          <p:spPr>
            <a:xfrm>
              <a:off x="505" y="2407"/>
              <a:ext cx="1360" cy="61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7500" tIns="35100" rIns="67500" bIns="3510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defRPr>
              </a:lvl1pPr>
            </a:lstStyle>
            <a:p>
              <a:r>
                <a:rPr lang="zh-CN" altLang="en-US" dirty="0"/>
                <a:t>电烙铁</a:t>
              </a:r>
            </a:p>
          </p:txBody>
        </p:sp>
      </p:grpSp>
      <p:grpSp>
        <p:nvGrpSpPr>
          <p:cNvPr id="4" name="Group 8"/>
          <p:cNvGrpSpPr/>
          <p:nvPr/>
        </p:nvGrpSpPr>
        <p:grpSpPr>
          <a:xfrm>
            <a:off x="6788230" y="1295850"/>
            <a:ext cx="1749956" cy="1538616"/>
            <a:chOff x="0" y="0"/>
            <a:chExt cx="1633" cy="2166"/>
          </a:xfrm>
        </p:grpSpPr>
        <p:pic>
          <p:nvPicPr>
            <p:cNvPr id="19465" name="Picture 9" descr="u=3764851311,2742021005&amp;fm=0&amp;gp=0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633" cy="16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6" name="Text Box 10"/>
            <p:cNvSpPr txBox="1"/>
            <p:nvPr/>
          </p:nvSpPr>
          <p:spPr>
            <a:xfrm>
              <a:off x="314" y="1633"/>
              <a:ext cx="1004" cy="5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7500" tIns="35100" rIns="67500" bIns="3510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defRPr>
              </a:lvl1pPr>
            </a:lstStyle>
            <a:p>
              <a:r>
                <a:rPr lang="zh-CN" altLang="en-US" dirty="0"/>
                <a:t>热得快</a:t>
              </a:r>
            </a:p>
          </p:txBody>
        </p:sp>
      </p:grpSp>
      <p:grpSp>
        <p:nvGrpSpPr>
          <p:cNvPr id="5" name="Group 11"/>
          <p:cNvGrpSpPr/>
          <p:nvPr/>
        </p:nvGrpSpPr>
        <p:grpSpPr>
          <a:xfrm>
            <a:off x="2440067" y="1210125"/>
            <a:ext cx="2132409" cy="1703966"/>
            <a:chOff x="0" y="0"/>
            <a:chExt cx="1996" cy="2041"/>
          </a:xfrm>
        </p:grpSpPr>
        <p:pic>
          <p:nvPicPr>
            <p:cNvPr id="19468" name="Picture 12" descr="u=3669138869,4088710057&amp;fm=8&amp;gp=0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1724" cy="17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9" name="Text Box 13"/>
            <p:cNvSpPr txBox="1"/>
            <p:nvPr/>
          </p:nvSpPr>
          <p:spPr>
            <a:xfrm>
              <a:off x="452" y="1587"/>
              <a:ext cx="1544" cy="45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7500" tIns="35100" rIns="67500" bIns="3510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defRPr>
              </a:lvl1pPr>
            </a:lstStyle>
            <a:p>
              <a:r>
                <a:rPr lang="zh-CN" altLang="en-US" dirty="0"/>
                <a:t>电热毯</a:t>
              </a:r>
            </a:p>
          </p:txBody>
        </p:sp>
      </p:grpSp>
      <p:grpSp>
        <p:nvGrpSpPr>
          <p:cNvPr id="6" name="Group 14"/>
          <p:cNvGrpSpPr/>
          <p:nvPr/>
        </p:nvGrpSpPr>
        <p:grpSpPr>
          <a:xfrm>
            <a:off x="366713" y="1295551"/>
            <a:ext cx="2082403" cy="1617650"/>
            <a:chOff x="201" y="151"/>
            <a:chExt cx="1749" cy="1791"/>
          </a:xfrm>
        </p:grpSpPr>
        <p:pic>
          <p:nvPicPr>
            <p:cNvPr id="19471" name="Picture 15" descr="u=1999131388,20281945&amp;fm=0&amp;gp=0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01" y="151"/>
              <a:ext cx="1587" cy="15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2" name="Text Box 16"/>
            <p:cNvSpPr txBox="1"/>
            <p:nvPr/>
          </p:nvSpPr>
          <p:spPr>
            <a:xfrm>
              <a:off x="544" y="1523"/>
              <a:ext cx="1406" cy="41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7500" tIns="35100" rIns="67500" bIns="35100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电熨斗</a:t>
              </a:r>
            </a:p>
          </p:txBody>
        </p:sp>
      </p:grpSp>
      <p:sp>
        <p:nvSpPr>
          <p:cNvPr id="35858" name="Rectangle 5"/>
          <p:cNvSpPr/>
          <p:nvPr/>
        </p:nvSpPr>
        <p:spPr>
          <a:xfrm>
            <a:off x="284321" y="989145"/>
            <a:ext cx="233981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．电热的利用</a:t>
            </a:r>
          </a:p>
        </p:txBody>
      </p:sp>
      <p:sp>
        <p:nvSpPr>
          <p:cNvPr id="35859" name="Rectangle 4"/>
          <p:cNvSpPr/>
          <p:nvPr/>
        </p:nvSpPr>
        <p:spPr>
          <a:xfrm>
            <a:off x="4998001" y="3177962"/>
            <a:ext cx="3509963" cy="15684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电热器的优点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 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清洁卫生，没有环境污染，热效率高，还可以方便地控制和调节温度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7" name="Group 20"/>
          <p:cNvGrpSpPr/>
          <p:nvPr/>
        </p:nvGrpSpPr>
        <p:grpSpPr>
          <a:xfrm>
            <a:off x="284083" y="2973202"/>
            <a:ext cx="2201466" cy="1985963"/>
            <a:chOff x="0" y="0"/>
            <a:chExt cx="1849" cy="1668"/>
          </a:xfrm>
        </p:grpSpPr>
        <p:pic>
          <p:nvPicPr>
            <p:cNvPr id="19477" name="Picture 1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0" y="0"/>
              <a:ext cx="1656" cy="13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8" name="Rectangle 14"/>
            <p:cNvSpPr/>
            <p:nvPr/>
          </p:nvSpPr>
          <p:spPr>
            <a:xfrm>
              <a:off x="204" y="1350"/>
              <a:ext cx="1645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7500" tIns="35100" rIns="67500" bIns="35100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电热孵化器</a:t>
              </a:r>
            </a:p>
          </p:txBody>
        </p:sp>
      </p:grpSp>
      <p:grpSp>
        <p:nvGrpSpPr>
          <p:cNvPr id="17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18" name="圆角矩形 17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知识点 </a:t>
              </a:r>
              <a:r>
                <a:rPr lang="en-US" altLang="zh-CN" sz="2400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3</a:t>
              </a:r>
              <a:endParaRPr lang="en-US" altLang="zh-CN" sz="2400" b="1" dirty="0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4281170" y="553720"/>
            <a:ext cx="28435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电热的利用和防止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8" grpId="0"/>
      <p:bldP spid="3585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/>
          <p:nvPr/>
        </p:nvSpPr>
        <p:spPr>
          <a:xfrm>
            <a:off x="-15875" y="1276378"/>
            <a:ext cx="913574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很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多情况下我们并不希望用电器的温度过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高。如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电视机的后盖有很多孔，是为了通风散热；电脑运行时要用微型风扇及时散热等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623151" y="614432"/>
            <a:ext cx="281519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．防止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电热的危害</a:t>
            </a:r>
          </a:p>
        </p:txBody>
      </p:sp>
      <p:pic>
        <p:nvPicPr>
          <p:cNvPr id="1946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711" y="2590297"/>
            <a:ext cx="2423636" cy="2300288"/>
          </a:xfrm>
          <a:prstGeom prst="rect">
            <a:avLst/>
          </a:prstGeom>
          <a:noFill/>
          <a:ln w="19050" cap="flat" cmpd="sng">
            <a:solidFill>
              <a:srgbClr val="33CC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1946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63" y="2590297"/>
            <a:ext cx="3219450" cy="2285048"/>
          </a:xfrm>
          <a:prstGeom prst="rect">
            <a:avLst/>
          </a:prstGeom>
          <a:noFill/>
          <a:ln w="19050" cap="flat" cmpd="sng">
            <a:solidFill>
              <a:srgbClr val="33CC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0487" name="WordArt 7"/>
          <p:cNvSpPr/>
          <p:nvPr/>
        </p:nvSpPr>
        <p:spPr>
          <a:xfrm>
            <a:off x="6130529" y="4997027"/>
            <a:ext cx="1028700" cy="26312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135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3919087" y="3125022"/>
            <a:ext cx="411004" cy="117729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散热窗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7541753" y="2967011"/>
            <a:ext cx="371951" cy="154686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散热风扇</a:t>
            </a:r>
          </a:p>
        </p:txBody>
      </p:sp>
      <p:sp>
        <p:nvSpPr>
          <p:cNvPr id="65543" name="Text Box 7"/>
          <p:cNvSpPr txBox="1"/>
          <p:nvPr/>
        </p:nvSpPr>
        <p:spPr>
          <a:xfrm>
            <a:off x="3782117" y="378927"/>
            <a:ext cx="289321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将用电器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烧坏</a:t>
            </a:r>
          </a:p>
        </p:txBody>
      </p:sp>
      <p:sp>
        <p:nvSpPr>
          <p:cNvPr id="65544" name="Text Box 8"/>
          <p:cNvSpPr txBox="1"/>
          <p:nvPr/>
        </p:nvSpPr>
        <p:spPr>
          <a:xfrm>
            <a:off x="3753542" y="865892"/>
            <a:ext cx="30789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使绝缘材料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老化</a:t>
            </a:r>
          </a:p>
        </p:txBody>
      </p:sp>
      <p:sp>
        <p:nvSpPr>
          <p:cNvPr id="65548" name="AutoShape 12"/>
          <p:cNvSpPr/>
          <p:nvPr/>
        </p:nvSpPr>
        <p:spPr>
          <a:xfrm>
            <a:off x="3511846" y="540852"/>
            <a:ext cx="107156" cy="648890"/>
          </a:xfrm>
          <a:prstGeom prst="leftBrace">
            <a:avLst>
              <a:gd name="adj1" fmla="val 5046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sz="2400" b="1" dirty="0">
              <a:latin typeface="Times New Roman" panose="02020603050405020304" charset="0"/>
              <a:ea typeface="楷体_GB2312" panose="0201060903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2" grpId="0"/>
      <p:bldP spid="3" grpId="0"/>
      <p:bldP spid="65543" grpId="0"/>
      <p:bldP spid="65544" grpId="0"/>
      <p:bldP spid="6554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08610" y="804318"/>
            <a:ext cx="85875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安徽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中考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如图所示的电路中，电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源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压保持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6V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不变，电阻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en-US" sz="2400" b="1" baseline="-250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=10Ω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en-US" sz="2400" b="1" baseline="-250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=20Ω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闭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合开关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S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，则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en-US" sz="2400" b="1" baseline="-250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消耗的电功率为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若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通电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30s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，电阻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en-US" sz="2400" b="1" baseline="-250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产生的热量为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______J</a:t>
            </a:r>
            <a:r>
              <a:rPr lang="zh-CN" altLang="en-US" sz="2400" b="1" dirty="0">
                <a:latin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0015" y="1870778"/>
            <a:ext cx="56938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76782" y="2415206"/>
            <a:ext cx="72327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24 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6220" y="3111441"/>
            <a:ext cx="8732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由电路图可知，电路中的电流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的电功率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=（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0.2A）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×10Ω=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0.4W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电阻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产生的热量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═（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0.2A）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×20Ω×30s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=24J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685898"/>
              </p:ext>
            </p:extLst>
          </p:nvPr>
        </p:nvGraphicFramePr>
        <p:xfrm>
          <a:off x="5087904" y="3095093"/>
          <a:ext cx="4014987" cy="79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3" imgW="3390840" imgH="672840" progId="Equation.DSMT4">
                  <p:embed/>
                </p:oleObj>
              </mc:Choice>
              <mc:Fallback>
                <p:oleObj name="Equation" r:id="rId3" imgW="3390840" imgH="672840" progId="Equation.DSMT4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7904" y="3095093"/>
                        <a:ext cx="4014987" cy="79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3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0" y="810228"/>
            <a:ext cx="2472673" cy="1210482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316" y="827157"/>
            <a:ext cx="2218015" cy="185622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1142" y="913307"/>
            <a:ext cx="6550671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（2018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•广安）如图，灯泡L</a:t>
            </a:r>
            <a:r>
              <a:rPr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上标有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6V 3W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字样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，电源电压6V且保持不变，定值电阻</a:t>
            </a:r>
            <a:r>
              <a:rPr sz="2400" b="1" i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=8Ω</a:t>
            </a:r>
            <a:endParaRPr lang="en-US" sz="2400" b="1" dirty="0" smtClean="0">
              <a:solidFill>
                <a:prstClr val="black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不计灯丝电阻的变化）。只闭合S</a:t>
            </a:r>
            <a:r>
              <a:rPr sz="2400" b="1" baseline="-250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和S</a:t>
            </a:r>
            <a:r>
              <a:rPr sz="2400" b="1" baseline="-250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，电阻</a:t>
            </a:r>
            <a:r>
              <a:rPr sz="2400" b="1" i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在100s产生的热量是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J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；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电路在工作状态下，整个电路消耗的最小功率是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513782" y="2024772"/>
            <a:ext cx="65114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450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00153" y="2371538"/>
            <a:ext cx="56938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1.8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37572" y="921860"/>
            <a:ext cx="1226820" cy="3987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>
              <a:solidFill>
                <a:prstClr val="black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600980" y="2998816"/>
            <a:ext cx="3587115" cy="1062990"/>
            <a:chOff x="7373" y="4602"/>
            <a:chExt cx="5649" cy="1674"/>
          </a:xfrm>
        </p:grpSpPr>
        <p:sp>
          <p:nvSpPr>
            <p:cNvPr id="38" name="矩形标注 37"/>
            <p:cNvSpPr/>
            <p:nvPr/>
          </p:nvSpPr>
          <p:spPr>
            <a:xfrm>
              <a:off x="7374" y="4602"/>
              <a:ext cx="5551" cy="1674"/>
            </a:xfrm>
            <a:prstGeom prst="wedgeRectCallout">
              <a:avLst>
                <a:gd name="adj1" fmla="val -15764"/>
                <a:gd name="adj2" fmla="val -209976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grpSp>
          <p:nvGrpSpPr>
            <p:cNvPr id="111634" name="Group 18"/>
            <p:cNvGrpSpPr/>
            <p:nvPr/>
          </p:nvGrpSpPr>
          <p:grpSpPr>
            <a:xfrm>
              <a:off x="7373" y="4753"/>
              <a:ext cx="1901" cy="1416"/>
              <a:chOff x="3473" y="3158"/>
              <a:chExt cx="1014" cy="755"/>
            </a:xfrm>
          </p:grpSpPr>
          <p:sp>
            <p:nvSpPr>
              <p:cNvPr id="12300" name="Text Box 12"/>
              <p:cNvSpPr txBox="1"/>
              <p:nvPr/>
            </p:nvSpPr>
            <p:spPr>
              <a:xfrm>
                <a:off x="4059" y="3158"/>
                <a:ext cx="4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U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</a:p>
            </p:txBody>
          </p:sp>
          <p:grpSp>
            <p:nvGrpSpPr>
              <p:cNvPr id="12301" name="Group 13"/>
              <p:cNvGrpSpPr/>
              <p:nvPr/>
            </p:nvGrpSpPr>
            <p:grpSpPr>
              <a:xfrm>
                <a:off x="3473" y="3198"/>
                <a:ext cx="1008" cy="715"/>
                <a:chOff x="661" y="3343"/>
                <a:chExt cx="1008" cy="715"/>
              </a:xfrm>
            </p:grpSpPr>
            <p:sp>
              <p:nvSpPr>
                <p:cNvPr id="12302" name="Text Box 14"/>
                <p:cNvSpPr txBox="1"/>
                <p:nvPr/>
              </p:nvSpPr>
              <p:spPr>
                <a:xfrm>
                  <a:off x="661" y="3475"/>
                  <a:ext cx="666" cy="3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R</a:t>
                  </a:r>
                  <a:r>
                    <a:rPr lang="en-US" altLang="zh-CN" sz="2400" b="1" baseline="-25000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L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=</a:t>
                  </a:r>
                </a:p>
              </p:txBody>
            </p:sp>
            <p:sp>
              <p:nvSpPr>
                <p:cNvPr id="12303" name="Text Box 15"/>
                <p:cNvSpPr txBox="1"/>
                <p:nvPr/>
              </p:nvSpPr>
              <p:spPr>
                <a:xfrm>
                  <a:off x="1216" y="3343"/>
                  <a:ext cx="453" cy="3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_</a:t>
                  </a: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_</a:t>
                  </a:r>
                </a:p>
              </p:txBody>
            </p:sp>
            <p:sp>
              <p:nvSpPr>
                <p:cNvPr id="12304" name="Text Box 16"/>
                <p:cNvSpPr txBox="1"/>
                <p:nvPr/>
              </p:nvSpPr>
              <p:spPr>
                <a:xfrm>
                  <a:off x="1247" y="3671"/>
                  <a:ext cx="243" cy="3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P</a:t>
                  </a: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9204" y="4676"/>
              <a:ext cx="2182" cy="1526"/>
              <a:chOff x="9640" y="5627"/>
              <a:chExt cx="2182" cy="1526"/>
            </a:xfrm>
          </p:grpSpPr>
          <p:grpSp>
            <p:nvGrpSpPr>
              <p:cNvPr id="39" name="Group 18"/>
              <p:cNvGrpSpPr/>
              <p:nvPr/>
            </p:nvGrpSpPr>
            <p:grpSpPr>
              <a:xfrm>
                <a:off x="9640" y="5627"/>
                <a:ext cx="2010" cy="1526"/>
                <a:chOff x="3588" y="3118"/>
                <a:chExt cx="1072" cy="814"/>
              </a:xfrm>
            </p:grpSpPr>
            <p:sp>
              <p:nvSpPr>
                <p:cNvPr id="40" name="Text Box 12"/>
                <p:cNvSpPr txBox="1"/>
                <p:nvPr/>
              </p:nvSpPr>
              <p:spPr>
                <a:xfrm>
                  <a:off x="3930" y="3118"/>
                  <a:ext cx="730" cy="3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(6V)</a:t>
                  </a:r>
                  <a:r>
                    <a:rPr lang="en-US" altLang="zh-CN" sz="2400" b="1" baseline="30000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2</a:t>
                  </a:r>
                </a:p>
              </p:txBody>
            </p:sp>
            <p:grpSp>
              <p:nvGrpSpPr>
                <p:cNvPr id="41" name="Group 13"/>
                <p:cNvGrpSpPr/>
                <p:nvPr/>
              </p:nvGrpSpPr>
              <p:grpSpPr>
                <a:xfrm>
                  <a:off x="3588" y="3330"/>
                  <a:ext cx="960" cy="602"/>
                  <a:chOff x="776" y="3475"/>
                  <a:chExt cx="960" cy="602"/>
                </a:xfrm>
              </p:grpSpPr>
              <p:sp>
                <p:nvSpPr>
                  <p:cNvPr id="42" name="Text Box 14"/>
                  <p:cNvSpPr txBox="1"/>
                  <p:nvPr/>
                </p:nvSpPr>
                <p:spPr>
                  <a:xfrm>
                    <a:off x="776" y="3475"/>
                    <a:ext cx="321" cy="3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=</a:t>
                    </a:r>
                  </a:p>
                </p:txBody>
              </p:sp>
              <p:sp>
                <p:nvSpPr>
                  <p:cNvPr id="44" name="Text Box 16"/>
                  <p:cNvSpPr txBox="1"/>
                  <p:nvPr/>
                </p:nvSpPr>
                <p:spPr>
                  <a:xfrm>
                    <a:off x="1156" y="3690"/>
                    <a:ext cx="580" cy="3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3W</a:t>
                    </a:r>
                  </a:p>
                </p:txBody>
              </p:sp>
            </p:grpSp>
          </p:grpSp>
          <p:cxnSp>
            <p:nvCxnSpPr>
              <p:cNvPr id="45" name="直接连接符 44"/>
              <p:cNvCxnSpPr/>
              <p:nvPr/>
            </p:nvCxnSpPr>
            <p:spPr>
              <a:xfrm>
                <a:off x="10134" y="6387"/>
                <a:ext cx="1688" cy="3"/>
              </a:xfrm>
              <a:prstGeom prst="line">
                <a:avLst/>
              </a:prstGeom>
              <a:ln w="28575" cmpd="sng">
                <a:solidFill>
                  <a:srgbClr val="1408B8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ext Box 14"/>
            <p:cNvSpPr txBox="1"/>
            <p:nvPr/>
          </p:nvSpPr>
          <p:spPr>
            <a:xfrm>
              <a:off x="11435" y="5074"/>
              <a:ext cx="158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=12Ω</a:t>
              </a:r>
            </a:p>
          </p:txBody>
        </p:sp>
      </p:grpSp>
      <p:sp>
        <p:nvSpPr>
          <p:cNvPr id="50" name="Text Box 14"/>
          <p:cNvSpPr txBox="1"/>
          <p:nvPr/>
        </p:nvSpPr>
        <p:spPr>
          <a:xfrm>
            <a:off x="7911323" y="1555213"/>
            <a:ext cx="136334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en-US" altLang="zh-CN" sz="2000" b="1" i="1" baseline="-2500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12Ω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1285" y="2838450"/>
            <a:ext cx="8755380" cy="1659196"/>
            <a:chOff x="121285" y="2838450"/>
            <a:chExt cx="8755380" cy="1659196"/>
          </a:xfrm>
        </p:grpSpPr>
        <p:sp>
          <p:nvSpPr>
            <p:cNvPr id="36" name="文本框 35"/>
            <p:cNvSpPr txBox="1"/>
            <p:nvPr/>
          </p:nvSpPr>
          <p:spPr>
            <a:xfrm>
              <a:off x="121285" y="2838450"/>
              <a:ext cx="8755380" cy="97872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解析  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只闭合S</a:t>
              </a:r>
              <a:r>
                <a:rPr lang="zh-CN" altLang="en-US" sz="2400" b="1" baseline="-25000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1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和S</a:t>
              </a:r>
              <a:r>
                <a:rPr lang="zh-CN" altLang="en-US" sz="2400" b="1" baseline="-25000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3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，电阻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R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与灯泡并联，电阻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R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两端的电压为电源电压6V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，电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阻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R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ea typeface="仿宋" panose="02010609060101010101" charset="-122"/>
                  <a:cs typeface="Times New Roman" panose="02020603050405020304" charset="0"/>
                </a:rPr>
                <a:t>在100s产生的热量：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617595" y="3571816"/>
              <a:ext cx="4960620" cy="925830"/>
              <a:chOff x="7376" y="4714"/>
              <a:chExt cx="5646" cy="1458"/>
            </a:xfrm>
          </p:grpSpPr>
          <p:grpSp>
            <p:nvGrpSpPr>
              <p:cNvPr id="57" name="Group 18"/>
              <p:cNvGrpSpPr/>
              <p:nvPr/>
            </p:nvGrpSpPr>
            <p:grpSpPr>
              <a:xfrm>
                <a:off x="7376" y="4846"/>
                <a:ext cx="1888" cy="1325"/>
                <a:chOff x="3474" y="3207"/>
                <a:chExt cx="1007" cy="706"/>
              </a:xfrm>
            </p:grpSpPr>
            <p:sp>
              <p:nvSpPr>
                <p:cNvPr id="58" name="Text Box 12"/>
                <p:cNvSpPr txBox="1"/>
                <p:nvPr/>
              </p:nvSpPr>
              <p:spPr>
                <a:xfrm>
                  <a:off x="4059" y="3235"/>
                  <a:ext cx="422" cy="3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U</a:t>
                  </a:r>
                  <a:r>
                    <a:rPr lang="en-US" altLang="zh-CN" sz="2400" b="1" baseline="30000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2</a:t>
                  </a:r>
                </a:p>
              </p:txBody>
            </p:sp>
            <p:grpSp>
              <p:nvGrpSpPr>
                <p:cNvPr id="59" name="Group 13"/>
                <p:cNvGrpSpPr/>
                <p:nvPr/>
              </p:nvGrpSpPr>
              <p:grpSpPr>
                <a:xfrm>
                  <a:off x="3474" y="3207"/>
                  <a:ext cx="897" cy="706"/>
                  <a:chOff x="662" y="3352"/>
                  <a:chExt cx="897" cy="706"/>
                </a:xfrm>
              </p:grpSpPr>
              <p:sp>
                <p:nvSpPr>
                  <p:cNvPr id="60" name="Text Box 14"/>
                  <p:cNvSpPr txBox="1"/>
                  <p:nvPr/>
                </p:nvSpPr>
                <p:spPr>
                  <a:xfrm>
                    <a:off x="662" y="3474"/>
                    <a:ext cx="666" cy="3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2400" b="1" i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Q=W</a:t>
                    </a:r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=</a:t>
                    </a:r>
                  </a:p>
                </p:txBody>
              </p:sp>
              <p:sp>
                <p:nvSpPr>
                  <p:cNvPr id="61" name="Text Box 15"/>
                  <p:cNvSpPr txBox="1"/>
                  <p:nvPr/>
                </p:nvSpPr>
                <p:spPr>
                  <a:xfrm>
                    <a:off x="1227" y="3352"/>
                    <a:ext cx="332" cy="3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_</a:t>
                    </a:r>
                    <a:r>
                      <a:rPr lang="en-US" altLang="zh-CN" sz="2400" b="1" i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_</a:t>
                    </a:r>
                  </a:p>
                </p:txBody>
              </p:sp>
              <p:sp>
                <p:nvSpPr>
                  <p:cNvPr id="62" name="Text Box 16"/>
                  <p:cNvSpPr txBox="1"/>
                  <p:nvPr/>
                </p:nvSpPr>
                <p:spPr>
                  <a:xfrm>
                    <a:off x="1247" y="3671"/>
                    <a:ext cx="243" cy="3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400" b="1" i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R</a:t>
                    </a:r>
                  </a:p>
                </p:txBody>
              </p:sp>
            </p:grpSp>
          </p:grpSp>
          <p:grpSp>
            <p:nvGrpSpPr>
              <p:cNvPr id="63" name="组合 62"/>
              <p:cNvGrpSpPr/>
              <p:nvPr/>
            </p:nvGrpSpPr>
            <p:grpSpPr>
              <a:xfrm>
                <a:off x="8848" y="4714"/>
                <a:ext cx="1971" cy="1458"/>
                <a:chOff x="9284" y="5665"/>
                <a:chExt cx="1971" cy="1458"/>
              </a:xfrm>
            </p:grpSpPr>
            <p:grpSp>
              <p:nvGrpSpPr>
                <p:cNvPr id="64" name="Group 18"/>
                <p:cNvGrpSpPr/>
                <p:nvPr/>
              </p:nvGrpSpPr>
              <p:grpSpPr>
                <a:xfrm>
                  <a:off x="9284" y="5665"/>
                  <a:ext cx="1971" cy="1458"/>
                  <a:chOff x="3398" y="3136"/>
                  <a:chExt cx="1051" cy="777"/>
                </a:xfrm>
              </p:grpSpPr>
              <p:sp>
                <p:nvSpPr>
                  <p:cNvPr id="65" name="Text Box 12"/>
                  <p:cNvSpPr txBox="1"/>
                  <p:nvPr/>
                </p:nvSpPr>
                <p:spPr>
                  <a:xfrm>
                    <a:off x="3743" y="3136"/>
                    <a:ext cx="706" cy="3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(6V)</a:t>
                    </a:r>
                    <a:r>
                      <a:rPr lang="en-US" altLang="zh-CN" sz="2400" b="1" baseline="30000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2</a:t>
                    </a:r>
                  </a:p>
                </p:txBody>
              </p:sp>
              <p:grpSp>
                <p:nvGrpSpPr>
                  <p:cNvPr id="66" name="Group 13"/>
                  <p:cNvGrpSpPr/>
                  <p:nvPr/>
                </p:nvGrpSpPr>
                <p:grpSpPr>
                  <a:xfrm>
                    <a:off x="3398" y="3330"/>
                    <a:ext cx="979" cy="583"/>
                    <a:chOff x="586" y="3475"/>
                    <a:chExt cx="979" cy="583"/>
                  </a:xfrm>
                </p:grpSpPr>
                <p:sp>
                  <p:nvSpPr>
                    <p:cNvPr id="67" name="Text Box 14"/>
                    <p:cNvSpPr txBox="1"/>
                    <p:nvPr/>
                  </p:nvSpPr>
                  <p:spPr>
                    <a:xfrm>
                      <a:off x="586" y="3475"/>
                      <a:ext cx="321" cy="387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=</a:t>
                      </a:r>
                    </a:p>
                  </p:txBody>
                </p:sp>
                <p:sp>
                  <p:nvSpPr>
                    <p:cNvPr id="68" name="Text Box 16"/>
                    <p:cNvSpPr txBox="1"/>
                    <p:nvPr/>
                  </p:nvSpPr>
                  <p:spPr>
                    <a:xfrm>
                      <a:off x="985" y="3671"/>
                      <a:ext cx="580" cy="387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8Ω</a:t>
                      </a:r>
                    </a:p>
                  </p:txBody>
                </p:sp>
              </p:grpSp>
            </p:grpSp>
            <p:cxnSp>
              <p:nvCxnSpPr>
                <p:cNvPr id="69" name="直接连接符 68"/>
                <p:cNvCxnSpPr/>
                <p:nvPr/>
              </p:nvCxnSpPr>
              <p:spPr>
                <a:xfrm>
                  <a:off x="9977" y="6394"/>
                  <a:ext cx="879" cy="2"/>
                </a:xfrm>
                <a:prstGeom prst="line">
                  <a:avLst/>
                </a:prstGeom>
                <a:ln w="28575" cmpd="sng">
                  <a:solidFill>
                    <a:srgbClr val="1408B8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0" name="Text Box 14"/>
              <p:cNvSpPr txBox="1"/>
              <p:nvPr/>
            </p:nvSpPr>
            <p:spPr>
              <a:xfrm>
                <a:off x="10462" y="5074"/>
                <a:ext cx="2560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100s=450J;</a:t>
                </a: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170564" y="3003896"/>
            <a:ext cx="8755380" cy="1938655"/>
            <a:chOff x="261" y="7399"/>
            <a:chExt cx="13788" cy="3053"/>
          </a:xfrm>
          <a:noFill/>
        </p:grpSpPr>
        <p:grpSp>
          <p:nvGrpSpPr>
            <p:cNvPr id="74" name="组合 73"/>
            <p:cNvGrpSpPr/>
            <p:nvPr/>
          </p:nvGrpSpPr>
          <p:grpSpPr>
            <a:xfrm>
              <a:off x="261" y="7399"/>
              <a:ext cx="13788" cy="3053"/>
              <a:chOff x="146" y="4207"/>
              <a:chExt cx="13788" cy="3053"/>
            </a:xfrm>
            <a:grpFill/>
          </p:grpSpPr>
          <p:sp>
            <p:nvSpPr>
              <p:cNvPr id="75" name="文本框 74"/>
              <p:cNvSpPr txBox="1"/>
              <p:nvPr/>
            </p:nvSpPr>
            <p:spPr>
              <a:xfrm>
                <a:off x="146" y="4207"/>
                <a:ext cx="13788" cy="1888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charset="0"/>
                    <a:ea typeface="黑体" panose="02010609060101010101" pitchFamily="49" charset="-122"/>
                    <a:cs typeface="Times New Roman" panose="02020603050405020304" charset="0"/>
                  </a:rPr>
                  <a:t>解析  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charset="0"/>
                    <a:ea typeface="仿宋" panose="02010609060101010101" charset="-122"/>
                    <a:cs typeface="Times New Roman" panose="02020603050405020304" charset="0"/>
                  </a:rPr>
                  <a:t>闭合开关S</a:t>
                </a:r>
                <a:r>
                  <a:rPr lang="zh-CN" altLang="en-US" sz="2400" b="1" baseline="-25000" dirty="0">
                    <a:solidFill>
                      <a:prstClr val="black"/>
                    </a:solidFill>
                    <a:latin typeface="Times New Roman" panose="02020603050405020304" charset="0"/>
                    <a:ea typeface="仿宋" panose="02010609060101010101" charset="-122"/>
                    <a:cs typeface="Times New Roman" panose="02020603050405020304" charset="0"/>
                  </a:rPr>
                  <a:t>2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charset="0"/>
                    <a:ea typeface="仿宋" panose="02010609060101010101" charset="-122"/>
                    <a:cs typeface="Times New Roman" panose="02020603050405020304" charset="0"/>
                  </a:rPr>
                  <a:t>，断开开关S</a:t>
                </a:r>
                <a:r>
                  <a:rPr lang="zh-CN" altLang="en-US" sz="2400" b="1" baseline="-25000" dirty="0">
                    <a:solidFill>
                      <a:prstClr val="black"/>
                    </a:solidFill>
                    <a:latin typeface="Times New Roman" panose="02020603050405020304" charset="0"/>
                    <a:ea typeface="仿宋" panose="02010609060101010101" charset="-122"/>
                    <a:cs typeface="Times New Roman" panose="02020603050405020304" charset="0"/>
                  </a:rPr>
                  <a:t>1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charset="0"/>
                    <a:ea typeface="仿宋" panose="02010609060101010101" charset="-122"/>
                    <a:cs typeface="Times New Roman" panose="02020603050405020304" charset="0"/>
                  </a:rPr>
                  <a:t>、S</a:t>
                </a:r>
                <a:r>
                  <a:rPr lang="zh-CN" altLang="en-US" sz="2400" b="1" baseline="-25000" dirty="0">
                    <a:solidFill>
                      <a:prstClr val="black"/>
                    </a:solidFill>
                    <a:latin typeface="Times New Roman" panose="02020603050405020304" charset="0"/>
                    <a:ea typeface="仿宋" panose="02010609060101010101" charset="-122"/>
                    <a:cs typeface="Times New Roman" panose="02020603050405020304" charset="0"/>
                  </a:rPr>
                  <a:t>3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charset="0"/>
                    <a:ea typeface="仿宋" panose="02010609060101010101" charset="-122"/>
                    <a:cs typeface="Times New Roman" panose="02020603050405020304" charset="0"/>
                  </a:rPr>
                  <a:t>，电阻R和灯泡L串联，使接入电路的阻值最大，则整个电路消耗的电功率最小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anose="02020603050405020304" charset="0"/>
                    <a:ea typeface="仿宋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400" b="1" dirty="0">
                  <a:solidFill>
                    <a:prstClr val="black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endParaRPr>
              </a:p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charset="0"/>
                    <a:ea typeface="仿宋" panose="02010609060101010101" charset="-122"/>
                    <a:cs typeface="Times New Roman" panose="02020603050405020304" charset="0"/>
                    <a:sym typeface="+mn-ea"/>
                  </a:rPr>
                  <a:t>最小电功率：</a:t>
                </a: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3134" y="5843"/>
                <a:ext cx="9449" cy="1417"/>
                <a:chOff x="5523" y="5298"/>
                <a:chExt cx="6830" cy="1417"/>
              </a:xfrm>
              <a:grpFill/>
            </p:grpSpPr>
            <p:grpSp>
              <p:nvGrpSpPr>
                <p:cNvPr id="77" name="Group 18"/>
                <p:cNvGrpSpPr/>
                <p:nvPr/>
              </p:nvGrpSpPr>
              <p:grpSpPr>
                <a:xfrm>
                  <a:off x="5523" y="5328"/>
                  <a:ext cx="2468" cy="1387"/>
                  <a:chOff x="2486" y="3462"/>
                  <a:chExt cx="1316" cy="739"/>
                </a:xfrm>
                <a:grpFill/>
              </p:grpSpPr>
              <p:sp>
                <p:nvSpPr>
                  <p:cNvPr id="78" name="Text Box 12"/>
                  <p:cNvSpPr txBox="1"/>
                  <p:nvPr/>
                </p:nvSpPr>
                <p:spPr>
                  <a:xfrm>
                    <a:off x="3219" y="3462"/>
                    <a:ext cx="422" cy="387"/>
                  </a:xfrm>
                  <a:prstGeom prst="rect">
                    <a:avLst/>
                  </a:prstGeom>
                  <a:grpFill/>
                  <a:ln w="9525"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2400" b="1" i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U</a:t>
                    </a:r>
                    <a:r>
                      <a:rPr lang="en-US" altLang="zh-CN" sz="2400" b="1" baseline="30000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2</a:t>
                    </a:r>
                  </a:p>
                </p:txBody>
              </p:sp>
              <p:grpSp>
                <p:nvGrpSpPr>
                  <p:cNvPr id="79" name="Group 13"/>
                  <p:cNvGrpSpPr/>
                  <p:nvPr/>
                </p:nvGrpSpPr>
                <p:grpSpPr>
                  <a:xfrm>
                    <a:off x="2486" y="3647"/>
                    <a:ext cx="1316" cy="554"/>
                    <a:chOff x="-326" y="3792"/>
                    <a:chExt cx="1316" cy="554"/>
                  </a:xfrm>
                  <a:grpFill/>
                </p:grpSpPr>
                <p:sp>
                  <p:nvSpPr>
                    <p:cNvPr id="80" name="Text Box 14"/>
                    <p:cNvSpPr txBox="1"/>
                    <p:nvPr/>
                  </p:nvSpPr>
                  <p:spPr>
                    <a:xfrm>
                      <a:off x="-326" y="3792"/>
                      <a:ext cx="987" cy="388"/>
                    </a:xfrm>
                    <a:prstGeom prst="rect">
                      <a:avLst/>
                    </a:prstGeom>
                    <a:grpFill/>
                    <a:ln w="9525">
                      <a:noFill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</a:t>
                      </a:r>
                      <a:r>
                        <a:rPr lang="zh-CN" altLang="en-US" sz="2400" b="1" baseline="-25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最小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=</a:t>
                      </a:r>
                    </a:p>
                  </p:txBody>
                </p:sp>
                <p:sp>
                  <p:nvSpPr>
                    <p:cNvPr id="82" name="Text Box 16"/>
                    <p:cNvSpPr txBox="1"/>
                    <p:nvPr/>
                  </p:nvSpPr>
                  <p:spPr>
                    <a:xfrm>
                      <a:off x="255" y="3959"/>
                      <a:ext cx="735" cy="387"/>
                    </a:xfrm>
                    <a:prstGeom prst="rect">
                      <a:avLst/>
                    </a:prstGeom>
                    <a:grpFill/>
                    <a:ln w="9525">
                      <a:noFill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R+R</a:t>
                      </a:r>
                      <a:r>
                        <a:rPr lang="en-US" altLang="zh-CN" sz="2400" b="1" i="1" baseline="-25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</a:t>
                      </a:r>
                    </a:p>
                  </p:txBody>
                </p:sp>
              </p:grpSp>
            </p:grpSp>
            <p:grpSp>
              <p:nvGrpSpPr>
                <p:cNvPr id="83" name="组合 82"/>
                <p:cNvGrpSpPr/>
                <p:nvPr/>
              </p:nvGrpSpPr>
              <p:grpSpPr>
                <a:xfrm>
                  <a:off x="7781" y="5298"/>
                  <a:ext cx="2136" cy="1416"/>
                  <a:chOff x="8217" y="6249"/>
                  <a:chExt cx="2136" cy="1416"/>
                </a:xfrm>
                <a:grpFill/>
              </p:grpSpPr>
              <p:grpSp>
                <p:nvGrpSpPr>
                  <p:cNvPr id="84" name="Group 18"/>
                  <p:cNvGrpSpPr/>
                  <p:nvPr/>
                </p:nvGrpSpPr>
                <p:grpSpPr>
                  <a:xfrm>
                    <a:off x="8217" y="6249"/>
                    <a:ext cx="2136" cy="1416"/>
                    <a:chOff x="2829" y="3449"/>
                    <a:chExt cx="1139" cy="755"/>
                  </a:xfrm>
                  <a:grpFill/>
                </p:grpSpPr>
                <p:sp>
                  <p:nvSpPr>
                    <p:cNvPr id="85" name="Text Box 12"/>
                    <p:cNvSpPr txBox="1"/>
                    <p:nvPr/>
                  </p:nvSpPr>
                  <p:spPr>
                    <a:xfrm>
                      <a:off x="3193" y="3449"/>
                      <a:ext cx="706" cy="387"/>
                    </a:xfrm>
                    <a:prstGeom prst="rect">
                      <a:avLst/>
                    </a:prstGeom>
                    <a:grpFill/>
                    <a:ln w="9525">
                      <a:noFill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en-US" altLang="zh-CN" sz="2400" b="1" dirty="0">
                          <a:solidFill>
                            <a:prstClr val="black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(6V)</a:t>
                      </a:r>
                      <a:r>
                        <a:rPr lang="en-US" altLang="zh-CN" sz="2400" b="1" baseline="30000" dirty="0">
                          <a:solidFill>
                            <a:prstClr val="black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</a:p>
                  </p:txBody>
                </p:sp>
                <p:grpSp>
                  <p:nvGrpSpPr>
                    <p:cNvPr id="86" name="Group 13"/>
                    <p:cNvGrpSpPr/>
                    <p:nvPr/>
                  </p:nvGrpSpPr>
                  <p:grpSpPr>
                    <a:xfrm>
                      <a:off x="2829" y="3647"/>
                      <a:ext cx="1139" cy="557"/>
                      <a:chOff x="17" y="3792"/>
                      <a:chExt cx="1139" cy="557"/>
                    </a:xfrm>
                    <a:grpFill/>
                  </p:grpSpPr>
                  <p:sp>
                    <p:nvSpPr>
                      <p:cNvPr id="87" name="Text Box 14"/>
                      <p:cNvSpPr txBox="1"/>
                      <p:nvPr/>
                    </p:nvSpPr>
                    <p:spPr>
                      <a:xfrm>
                        <a:off x="17" y="3792"/>
                        <a:ext cx="321" cy="387"/>
                      </a:xfrm>
                      <a:prstGeom prst="rect">
                        <a:avLst/>
                      </a:prstGeom>
                      <a:grpFill/>
                      <a:ln w="9525">
                        <a:noFill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en-US" altLang="zh-CN" sz="2400" b="1" dirty="0">
                            <a:solidFill>
                              <a:prstClr val="black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=</a:t>
                        </a:r>
                      </a:p>
                    </p:txBody>
                  </p:sp>
                  <p:sp>
                    <p:nvSpPr>
                      <p:cNvPr id="88" name="Text Box 16"/>
                      <p:cNvSpPr txBox="1"/>
                      <p:nvPr/>
                    </p:nvSpPr>
                    <p:spPr>
                      <a:xfrm>
                        <a:off x="199" y="3961"/>
                        <a:ext cx="957" cy="388"/>
                      </a:xfrm>
                      <a:prstGeom prst="rect">
                        <a:avLst/>
                      </a:prstGeom>
                      <a:grpFill/>
                      <a:ln w="9525">
                        <a:noFill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en-US" altLang="zh-CN" sz="2400" b="1" dirty="0">
                            <a:solidFill>
                              <a:prstClr val="black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8Ω+12Ω</a:t>
                        </a:r>
                      </a:p>
                    </p:txBody>
                  </p:sp>
                </p:grpSp>
              </p:grp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8644" y="6980"/>
                    <a:ext cx="1579" cy="0"/>
                  </a:xfrm>
                  <a:prstGeom prst="line">
                    <a:avLst/>
                  </a:prstGeom>
                  <a:grpFill/>
                  <a:ln w="28575" cmpd="sng">
                    <a:solidFill>
                      <a:srgbClr val="1408B8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0" name="Text Box 14"/>
                <p:cNvSpPr txBox="1"/>
                <p:nvPr/>
              </p:nvSpPr>
              <p:spPr>
                <a:xfrm>
                  <a:off x="9793" y="5637"/>
                  <a:ext cx="2560" cy="725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=</a:t>
                  </a: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1.8W</a:t>
                  </a:r>
                  <a:endParaRPr lang="en-US" altLang="zh-CN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</p:grpSp>
        <p:cxnSp>
          <p:nvCxnSpPr>
            <p:cNvPr id="91" name="直接连接符 90"/>
            <p:cNvCxnSpPr/>
            <p:nvPr/>
          </p:nvCxnSpPr>
          <p:spPr>
            <a:xfrm>
              <a:off x="4624" y="9770"/>
              <a:ext cx="1675" cy="1"/>
            </a:xfrm>
            <a:prstGeom prst="line">
              <a:avLst/>
            </a:prstGeom>
            <a:grpFill/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8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9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9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9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9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9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7" grpId="0" bldLvl="0" animBg="1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3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6200" y="845820"/>
            <a:ext cx="8944610" cy="4154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l" eaLnBrk="1"/>
            <a:r>
              <a:rPr lang="en-US" altLang="zh-CN" sz="2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（2019•无锡）如图所示，在接线柱间接入熔丝和铜丝，熔丝电阻大于铜丝。接通电源，闭合开关S，依次闭合各小灯泡支路的开关，可以看到电流表的示数逐渐增大；再闭合电炉丝支路的开关时，会发现熔丝被熔断。</a:t>
            </a:r>
            <a:r>
              <a:rPr lang="en-US" altLang="zh-CN" sz="22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下列说法正确的是（</a:t>
            </a:r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　　）</a:t>
            </a:r>
            <a:endParaRPr lang="en-US" altLang="zh-CN" sz="2200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pPr marL="0" algn="l" eaLnBrk="1"/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①实验说明电路超负荷运行会引起</a:t>
            </a:r>
          </a:p>
          <a:p>
            <a:pPr marL="0" algn="l" eaLnBrk="1"/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安全事故</a:t>
            </a:r>
            <a:endParaRPr lang="en-US" altLang="zh-CN" sz="2200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pPr marL="0" algn="l" eaLnBrk="1"/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②实验中通过熔丝的电流大于铜丝</a:t>
            </a:r>
            <a:endParaRPr lang="en-US" altLang="zh-CN" sz="2200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pPr marL="0" algn="l" eaLnBrk="1"/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③通电相同的时间，熔丝所产生的</a:t>
            </a:r>
          </a:p>
          <a:p>
            <a:pPr marL="0" algn="l" eaLnBrk="1"/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热量多于铜丝</a:t>
            </a:r>
            <a:endParaRPr lang="en-US" altLang="zh-CN" sz="2200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pPr marL="0" algn="l" eaLnBrk="1"/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④随着支路开关依次闭合，熔丝最</a:t>
            </a:r>
          </a:p>
          <a:p>
            <a:pPr marL="0" algn="l" eaLnBrk="1"/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终熔断说明电流通过导体产生的热量与电流强度有关</a:t>
            </a:r>
            <a:endParaRPr lang="en-US" altLang="zh-CN" sz="2200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pPr marL="0" algn="l" eaLnBrk="1"/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A．只有①②    B．只有①③④ </a:t>
            </a:r>
            <a:r>
              <a:rPr lang="en-US" altLang="zh-CN" sz="22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C</a:t>
            </a:r>
            <a:r>
              <a:rPr lang="en-US" altLang="zh-CN" sz="22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．只有②③④     D．①②③④都正确 </a:t>
            </a:r>
            <a:endParaRPr lang="en-US" altLang="zh-CN" sz="2200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46" y="2167594"/>
            <a:ext cx="4079694" cy="202276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53888" y="1721489"/>
            <a:ext cx="38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"/>
          <p:cNvGrpSpPr/>
          <p:nvPr/>
        </p:nvGrpSpPr>
        <p:grpSpPr bwMode="auto">
          <a:xfrm>
            <a:off x="3506074" y="476885"/>
            <a:ext cx="1879997" cy="474345"/>
            <a:chOff x="497257" y="753279"/>
            <a:chExt cx="1881032" cy="475146"/>
          </a:xfrm>
        </p:grpSpPr>
        <p:grpSp>
          <p:nvGrpSpPr>
            <p:cNvPr id="3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6050" y="1618615"/>
            <a:ext cx="88049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（2019•云南）一只标有“6V 3W”的小灯泡，接在电源电压为12V的电路中，为使其正常发光，应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（选填“串”或“并”）联一个电阻（小灯泡灯丝电阻不变），该电阻通电20s产生的热量是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77510" y="2242634"/>
            <a:ext cx="6057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78100" y="3399155"/>
            <a:ext cx="5118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60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249555" y="951230"/>
            <a:ext cx="5227955" cy="667385"/>
          </a:xfrm>
          <a:prstGeom prst="wedgeRoundRectCallout">
            <a:avLst>
              <a:gd name="adj1" fmla="val 26074"/>
              <a:gd name="adj2" fmla="val 89285"/>
              <a:gd name="adj3" fmla="val 16667"/>
            </a:avLst>
          </a:prstGeom>
          <a:grpFill/>
          <a:ln w="28575" cmpd="sng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灯泡正常工作电流：</a:t>
            </a:r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055660"/>
              </p:ext>
            </p:extLst>
          </p:nvPr>
        </p:nvGraphicFramePr>
        <p:xfrm>
          <a:off x="2965768" y="951865"/>
          <a:ext cx="25114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r:id="rId3" imgW="1435100" imgH="457200" progId="Equation.KSEE3">
                  <p:embed/>
                </p:oleObj>
              </mc:Choice>
              <mc:Fallback>
                <p:oleObj r:id="rId3" imgW="1435100" imgH="457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65768" y="951865"/>
                        <a:ext cx="251142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330450" y="2851150"/>
            <a:ext cx="752475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110606" y="3555364"/>
            <a:ext cx="5033393" cy="832077"/>
          </a:xfrm>
          <a:prstGeom prst="wedgeRoundRectCallout">
            <a:avLst>
              <a:gd name="adj1" fmla="val -73119"/>
              <a:gd name="adj2" fmla="val -100000"/>
              <a:gd name="adj3" fmla="val 16667"/>
            </a:avLst>
          </a:prstGeom>
          <a:grpFill/>
          <a:ln w="28575" cmpd="sng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电阻分压：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4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U–U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=12V–6V=6V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713220" y="1066800"/>
            <a:ext cx="1894840" cy="533400"/>
          </a:xfrm>
          <a:prstGeom prst="wedgeRoundRectCallout">
            <a:avLst>
              <a:gd name="adj1" fmla="val -95878"/>
              <a:gd name="adj2" fmla="val 198214"/>
              <a:gd name="adj3" fmla="val 16667"/>
            </a:avLst>
          </a:prstGeom>
          <a:grpFill/>
          <a:ln w="28575" cmpd="sng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400" b="1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=0.5A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5730" y="3407410"/>
            <a:ext cx="1651000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1660525" y="4488815"/>
            <a:ext cx="4269740" cy="533400"/>
          </a:xfrm>
          <a:prstGeom prst="wedgeRoundRectCallout">
            <a:avLst>
              <a:gd name="adj1" fmla="val -58641"/>
              <a:gd name="adj2" fmla="val -158928"/>
              <a:gd name="adj3" fmla="val 16667"/>
            </a:avLst>
          </a:prstGeom>
          <a:grpFill/>
          <a:ln w="28575" cmpd="sng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=6V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20s=60J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  <p:bldP spid="7" grpId="0" bldLvl="0" animBg="1"/>
      <p:bldP spid="8" grpId="0" animBg="1"/>
      <p:bldP spid="9" grpId="0" animBg="1"/>
      <p:bldP spid="11" grpId="0" bldLvl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593" y="1798320"/>
            <a:ext cx="3496538" cy="3046095"/>
          </a:xfrm>
          <a:prstGeom prst="rect">
            <a:avLst/>
          </a:prstGeom>
        </p:spPr>
      </p:pic>
      <p:grpSp>
        <p:nvGrpSpPr>
          <p:cNvPr id="34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3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8435" y="866775"/>
            <a:ext cx="87871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（2019•大庆）某电热水壶及其铭牌如图所示，小明为了测量该电热水壶的实际功率和加热效率，进行了如下实验：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8435" y="1696720"/>
            <a:ext cx="5168265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关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掉家里所有用电器，将该电热水壶装满水，接通电热水壶，测得壶中水温度从25℃上升到35℃所用的时间为50s，同时观察到家中“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220V  10（40）A  3 200imp/kW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h”的电子式电能表的指示灯闪烁了80imp，水的比热容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=4.2×10</a:t>
            </a:r>
            <a:r>
              <a:rPr lang="zh-CN" altLang="en-US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J/（kg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℃）。请结合本次实验记录的数据，回答以下问题：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"/>
          <p:cNvGrpSpPr/>
          <p:nvPr/>
        </p:nvGrpSpPr>
        <p:grpSpPr bwMode="auto">
          <a:xfrm>
            <a:off x="3371850" y="511810"/>
            <a:ext cx="1879997" cy="474345"/>
            <a:chOff x="497257" y="753279"/>
            <a:chExt cx="1881032" cy="475146"/>
          </a:xfrm>
        </p:grpSpPr>
        <p:grpSp>
          <p:nvGrpSpPr>
            <p:cNvPr id="3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3200" y="999801"/>
            <a:ext cx="8787130" cy="38817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（1）除电子式电能表外，小明还需下列哪些器材完成上述两个测量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。（选填器材前面的序号）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①刻度尺      ②温度计     ③电压表     ④秒表      ⑤弹簧测力计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（2）若小明利用水升温吸热计算消耗的电能，计算出电热水壶的功率和实际功率相比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（选填“偏大”、“偏小”或“相等”），主要原因是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（3）电热水壶的实际功率是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（4）电热水壶的加热效率是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1090" y="1476718"/>
            <a:ext cx="866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②④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17265" y="2940685"/>
            <a:ext cx="9493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偏小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35680" y="3433487"/>
            <a:ext cx="54546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消耗的电能不可能完全转化成水的内能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59250" y="3921205"/>
            <a:ext cx="1282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1800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00525" y="4379835"/>
            <a:ext cx="9048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84%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7646" y="1095031"/>
            <a:ext cx="8822531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1.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小明家电饭锅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电源线坏了，他在网上新买了一根，使用时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闻到橡胶的焦糊味，他立即拔下电源插头，发现这根电源线很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热，其他用电器仍然正常工作。你认为引起电源线过热的原因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可能是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A．电路的电压过高          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B．新买的电源线过细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C．新买的电源线过粗      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D．新买的电源线过短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61511" y="2721609"/>
            <a:ext cx="38985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5" name="缺角矩形 2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0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8220" y="1057933"/>
            <a:ext cx="8860155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将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规格都是“220V 180W”的一台电冰箱、一台电脑和一床电热毯，分别接入同一家庭电路中，若通电时间相同，则下列说法正确的是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A．电冰箱产生的热量最多 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B．电脑产生的热量最多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C．电热毯产生的热量最多    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D．三者产生的热量一样多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95467" y="2165928"/>
            <a:ext cx="40748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17" name="缺角矩形 1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2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720725" y="2824648"/>
            <a:ext cx="7007860" cy="16370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. 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理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焦耳定律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，并能用焦耳定律进行有关计算，会解释有关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电热现象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；了解电热的利用和防止。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233805" y="969178"/>
            <a:ext cx="7133590" cy="16211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在实验中过程，体验控制变量法和转换法的应用，进一步提高实验设计和操作能力，养成实事求是和严谨的科学态度。</a:t>
            </a:r>
            <a:endParaRPr kumimoji="0" lang="en-US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5290" y="667368"/>
            <a:ext cx="8173720" cy="3898900"/>
            <a:chOff x="1052" y="819"/>
            <a:chExt cx="12872" cy="614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52" y="6942"/>
              <a:ext cx="11697" cy="17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2720" y="4068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2684" y="4057"/>
              <a:ext cx="1221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67678" y="1219650"/>
            <a:ext cx="8517731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3.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甲、乙两电热丝电阻之比为3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﹕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4，通过的电流之比为3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﹕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1，则相同时间内产生的热量之比为（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﹕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       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                        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﹕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﹕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9           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                      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﹕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27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37321" y="1925452"/>
            <a:ext cx="50958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17" name="缺角矩形 1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2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1450" y="972687"/>
            <a:ext cx="87820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4.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热水壶上标有“220V 1800W”，小明发现烧水过程中热水壶的发热体部分很快变热，但连接的电线却不怎么热，是因为导线的电阻比发热体的电阻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。在额定电压下，烧开一壶水用时3min20s，这段时间内电热水壶发热体产生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热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量为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J。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29999" y="2173015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5647" y="3284854"/>
            <a:ext cx="128913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3.6×10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</a:p>
        </p:txBody>
      </p:sp>
      <p:pic>
        <p:nvPicPr>
          <p:cNvPr id="6" name="图片 5" descr="8780acf9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918" y="2903966"/>
            <a:ext cx="1832142" cy="164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17" name="缺角矩形 1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2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40030" y="837668"/>
            <a:ext cx="890397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2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用</a:t>
            </a:r>
            <a:r>
              <a:rPr lang="zh-CN" sz="22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如图所示的装置探究“电流通过导体产生的热量与电流的关系”，相同烧瓶内装满了煤油</a:t>
            </a:r>
            <a:r>
              <a:rPr lang="zh-CN" altLang="en-US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sz="22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0"/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（1）烧瓶中装入的煤油是__</a:t>
            </a:r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</a:t>
            </a:r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____（选填“导体”或“绝缘体”）</a:t>
            </a:r>
            <a:r>
              <a:rPr lang="zh-CN" altLang="en-US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sz="22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0"/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（2）请根据实物电路，在虚线框图内画出对应的电路图</a:t>
            </a:r>
            <a:r>
              <a:rPr lang="zh-CN" altLang="en-US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sz="22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0"/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（3）为达到实验目的，选用的两电阻丝</a:t>
            </a:r>
            <a:r>
              <a:rPr lang="zh-CN" sz="22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2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与</a:t>
            </a:r>
            <a:r>
              <a:rPr lang="en-US" sz="22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2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的阻值应</a:t>
            </a:r>
            <a:r>
              <a:rPr lang="en-US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</a:t>
            </a:r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，通过</a:t>
            </a:r>
            <a:r>
              <a:rPr lang="en-US" sz="22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2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的电流</a:t>
            </a:r>
            <a:r>
              <a:rPr lang="en-US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_________</a:t>
            </a:r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通过</a:t>
            </a:r>
            <a:r>
              <a:rPr lang="en-US" sz="22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2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zh-CN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的电流</a:t>
            </a:r>
            <a:r>
              <a:rPr lang="zh-CN" altLang="en-US" sz="2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sz="22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11"/>
          <a:stretch>
            <a:fillRect/>
          </a:stretch>
        </p:blipFill>
        <p:spPr>
          <a:xfrm>
            <a:off x="1312440" y="2972931"/>
            <a:ext cx="3379576" cy="19913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3"/>
          <p:cNvGrpSpPr/>
          <p:nvPr/>
        </p:nvGrpSpPr>
        <p:grpSpPr>
          <a:xfrm flipH="1">
            <a:off x="5105692" y="2919337"/>
            <a:ext cx="3274060" cy="1992630"/>
            <a:chOff x="0" y="0"/>
            <a:chExt cx="3869" cy="2160"/>
          </a:xfrm>
        </p:grpSpPr>
        <p:sp>
          <p:nvSpPr>
            <p:cNvPr id="4" name="Rectangle 71"/>
            <p:cNvSpPr/>
            <p:nvPr/>
          </p:nvSpPr>
          <p:spPr>
            <a:xfrm>
              <a:off x="0" y="0"/>
              <a:ext cx="3869" cy="2160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chemeClr val="accent1">
                  <a:shade val="50000"/>
                </a:schemeClr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4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aphicFrame>
          <p:nvGraphicFramePr>
            <p:cNvPr id="10245" name="Object 5"/>
            <p:cNvGraphicFramePr>
              <a:graphicFrameLocks noChangeAspect="1"/>
            </p:cNvGraphicFramePr>
            <p:nvPr/>
          </p:nvGraphicFramePr>
          <p:xfrm>
            <a:off x="2056" y="182"/>
            <a:ext cx="78" cy="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5" r:id="rId4" imgW="914400" imgH="215900" progId="Equation.3">
                    <p:embed/>
                  </p:oleObj>
                </mc:Choice>
                <mc:Fallback>
                  <p:oleObj r:id="rId4" imgW="914400" imgH="2159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056" y="182"/>
                          <a:ext cx="78" cy="1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6" name="Text Box 38"/>
            <p:cNvSpPr txBox="1"/>
            <p:nvPr/>
          </p:nvSpPr>
          <p:spPr>
            <a:xfrm>
              <a:off x="1761" y="925"/>
              <a:ext cx="420" cy="3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3500" tIns="0" rIns="0" bIns="0"/>
            <a:lstStyle/>
            <a:p>
              <a:pPr algn="just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47" name="Text Box 39"/>
            <p:cNvSpPr txBox="1"/>
            <p:nvPr/>
          </p:nvSpPr>
          <p:spPr>
            <a:xfrm>
              <a:off x="1729" y="585"/>
              <a:ext cx="987" cy="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3500" tIns="8100" rIns="0" bIns="8100">
              <a:spAutoFit/>
            </a:bodyPr>
            <a:lstStyle/>
            <a:p>
              <a:pPr algn="just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51" name="Line 43"/>
            <p:cNvSpPr/>
            <p:nvPr/>
          </p:nvSpPr>
          <p:spPr>
            <a:xfrm>
              <a:off x="113" y="786"/>
              <a:ext cx="144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oval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2" name="Rectangle 44"/>
            <p:cNvSpPr/>
            <p:nvPr/>
          </p:nvSpPr>
          <p:spPr>
            <a:xfrm rot="10800000">
              <a:off x="439" y="681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>
                <a:buFont typeface="Arial" panose="020B0604020202020204" pitchFamily="34" charset="0"/>
                <a:buNone/>
              </a:pPr>
              <a:endParaRPr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53" name="Line 45"/>
            <p:cNvSpPr/>
            <p:nvPr/>
          </p:nvSpPr>
          <p:spPr>
            <a:xfrm>
              <a:off x="113" y="786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4" name="Line 46"/>
            <p:cNvSpPr/>
            <p:nvPr/>
          </p:nvSpPr>
          <p:spPr>
            <a:xfrm>
              <a:off x="3334" y="786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5" name="Line 47"/>
            <p:cNvSpPr/>
            <p:nvPr/>
          </p:nvSpPr>
          <p:spPr>
            <a:xfrm flipH="1" flipV="1">
              <a:off x="1455" y="1783"/>
              <a:ext cx="364" cy="11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0256" name="Group 16"/>
            <p:cNvGrpSpPr/>
            <p:nvPr/>
          </p:nvGrpSpPr>
          <p:grpSpPr>
            <a:xfrm flipH="1">
              <a:off x="2716" y="1782"/>
              <a:ext cx="83" cy="265"/>
              <a:chOff x="-10" y="-2"/>
              <a:chExt cx="93" cy="355"/>
            </a:xfrm>
          </p:grpSpPr>
          <p:sp>
            <p:nvSpPr>
              <p:cNvPr id="10257" name="Line 52"/>
              <p:cNvSpPr/>
              <p:nvPr/>
            </p:nvSpPr>
            <p:spPr>
              <a:xfrm flipH="1">
                <a:off x="83" y="83"/>
                <a:ext cx="0" cy="189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sz="15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8" name="Line 53"/>
              <p:cNvSpPr/>
              <p:nvPr/>
            </p:nvSpPr>
            <p:spPr>
              <a:xfrm flipH="1">
                <a:off x="-10" y="-2"/>
                <a:ext cx="2" cy="355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sz="15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59" name="Line 54"/>
            <p:cNvSpPr/>
            <p:nvPr/>
          </p:nvSpPr>
          <p:spPr>
            <a:xfrm>
              <a:off x="2798" y="1916"/>
              <a:ext cx="529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0" name="Oval 55"/>
            <p:cNvSpPr/>
            <p:nvPr/>
          </p:nvSpPr>
          <p:spPr>
            <a:xfrm>
              <a:off x="1819" y="1881"/>
              <a:ext cx="72" cy="72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61" name="Line 56"/>
            <p:cNvSpPr/>
            <p:nvPr/>
          </p:nvSpPr>
          <p:spPr>
            <a:xfrm>
              <a:off x="102" y="1916"/>
              <a:ext cx="150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Line 57"/>
            <p:cNvSpPr/>
            <p:nvPr/>
          </p:nvSpPr>
          <p:spPr>
            <a:xfrm>
              <a:off x="1891" y="1916"/>
              <a:ext cx="82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3" name="Rectangle 58"/>
            <p:cNvSpPr/>
            <p:nvPr/>
          </p:nvSpPr>
          <p:spPr>
            <a:xfrm>
              <a:off x="1565" y="415"/>
              <a:ext cx="1459" cy="801"/>
            </a:xfrm>
            <a:prstGeom prst="rect">
              <a:avLst/>
            </a:prstGeom>
            <a:noFill/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64" name="Rectangle 59"/>
            <p:cNvSpPr/>
            <p:nvPr/>
          </p:nvSpPr>
          <p:spPr>
            <a:xfrm rot="10800000">
              <a:off x="2042" y="325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>
                <a:buFont typeface="Arial" panose="020B0604020202020204" pitchFamily="34" charset="0"/>
                <a:buNone/>
              </a:pPr>
              <a:endParaRPr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65" name="Rectangle 60"/>
            <p:cNvSpPr/>
            <p:nvPr/>
          </p:nvSpPr>
          <p:spPr>
            <a:xfrm rot="10800000">
              <a:off x="2042" y="1104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>
                <a:buFont typeface="Arial" panose="020B0604020202020204" pitchFamily="34" charset="0"/>
                <a:buNone/>
              </a:pPr>
              <a:endParaRPr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70" name="Line 65"/>
            <p:cNvSpPr/>
            <p:nvPr/>
          </p:nvSpPr>
          <p:spPr>
            <a:xfrm>
              <a:off x="3024" y="786"/>
              <a:ext cx="310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oval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71" name="Rectangle 66"/>
            <p:cNvSpPr/>
            <p:nvPr/>
          </p:nvSpPr>
          <p:spPr>
            <a:xfrm>
              <a:off x="188" y="140"/>
              <a:ext cx="755" cy="4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楷体" panose="02010609060101010101" pitchFamily="49" charset="-122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  <a:r>
                <a:rPr lang="en-US" altLang="zh-CN" sz="2400" b="1" baseline="-25000" dirty="0">
                  <a:solidFill>
                    <a:srgbClr val="000000"/>
                  </a:solidFill>
                  <a:latin typeface="楷体" panose="02010609060101010101" pitchFamily="49" charset="-122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楷体" panose="02010609060101010101" pitchFamily="49" charset="-122"/>
                  <a:ea typeface="宋体" panose="02010600030101010101" pitchFamily="2" charset="-122"/>
                  <a:cs typeface="Times New Roman" panose="02020603050405020304" charset="0"/>
                </a:rPr>
                <a:t> 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73" name="Rectangle 68"/>
            <p:cNvSpPr/>
            <p:nvPr/>
          </p:nvSpPr>
          <p:spPr>
            <a:xfrm>
              <a:off x="1761" y="1217"/>
              <a:ext cx="831" cy="4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楷体" panose="02010609060101010101" pitchFamily="49" charset="-122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  <a:r>
                <a:rPr lang="en-US" altLang="zh-CN" sz="2400" b="1" baseline="-25000" dirty="0">
                  <a:solidFill>
                    <a:srgbClr val="000000"/>
                  </a:solidFill>
                  <a:latin typeface="楷体" panose="02010609060101010101" pitchFamily="49" charset="-122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557620" y="1430637"/>
            <a:ext cx="111280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绝缘体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28951" y="2137778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相等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62179" y="2478246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小于</a:t>
            </a:r>
          </a:p>
        </p:txBody>
      </p:sp>
      <p:grpSp>
        <p:nvGrpSpPr>
          <p:cNvPr id="44" name="组合 1"/>
          <p:cNvGrpSpPr>
            <a:grpSpLocks noChangeAspect="1"/>
          </p:cNvGrpSpPr>
          <p:nvPr/>
        </p:nvGrpSpPr>
        <p:grpSpPr bwMode="auto">
          <a:xfrm>
            <a:off x="3216593" y="418729"/>
            <a:ext cx="2411016" cy="450056"/>
            <a:chOff x="3564387" y="597378"/>
            <a:chExt cx="2247990" cy="419195"/>
          </a:xfrm>
        </p:grpSpPr>
        <p:sp>
          <p:nvSpPr>
            <p:cNvPr id="45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6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7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8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9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0" name="TextBox 15"/>
          <p:cNvSpPr txBox="1">
            <a:spLocks noChangeArrowheads="1"/>
          </p:cNvSpPr>
          <p:nvPr/>
        </p:nvSpPr>
        <p:spPr bwMode="auto">
          <a:xfrm>
            <a:off x="3182065" y="375866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  <p:sp>
        <p:nvSpPr>
          <p:cNvPr id="5" name="矩形 4"/>
          <p:cNvSpPr/>
          <p:nvPr/>
        </p:nvSpPr>
        <p:spPr>
          <a:xfrm>
            <a:off x="5086320" y="2919337"/>
            <a:ext cx="3293432" cy="1992630"/>
          </a:xfrm>
          <a:prstGeom prst="rect">
            <a:avLst/>
          </a:prstGeom>
          <a:grpFill/>
          <a:ln>
            <a:solidFill>
              <a:schemeClr val="tx1"/>
            </a:solidFill>
            <a:prstDash val="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0498" y="519086"/>
            <a:ext cx="88030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（4）通电一段时间后，乙烧瓶中玻璃管内液面上升的高度较大，说明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（5）小红用</a:t>
            </a:r>
            <a:r>
              <a:rPr 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如</a:t>
            </a:r>
            <a:r>
              <a:rPr lang="zh-CN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左</a:t>
            </a:r>
            <a:r>
              <a:rPr 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下图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示的装置，进一步探究“电流通过导体产生的热量与电流的关系”，经多次实验测量，收集实验数据，绘制了烧瓶中玻璃管内液面上升的高度</a:t>
            </a:r>
            <a:r>
              <a:rPr 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与电流的关系图象，根据焦耳定律可知</a:t>
            </a:r>
            <a:r>
              <a:rPr 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，右</a:t>
            </a:r>
            <a:r>
              <a:rPr lang="zh-CN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下</a:t>
            </a:r>
            <a:r>
              <a:rPr 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图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中能正确反映</a:t>
            </a:r>
            <a:r>
              <a:rPr lang="zh-CN" sz="2400" b="1" i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–</a:t>
            </a:r>
            <a:r>
              <a:rPr lang="zh-CN" sz="2400" b="1" i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I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关系的是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endParaRPr lang="en-US" altLang="en-US" sz="2400" b="1" dirty="0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9820" y="873125"/>
            <a:ext cx="75037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电阻和通电时间不变，电流越大产生的热量越多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23760" y="2353601"/>
            <a:ext cx="40748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2827557"/>
            <a:ext cx="8216899" cy="215480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3594" y="902917"/>
            <a:ext cx="8716222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【拓展】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用</a:t>
            </a:r>
            <a:r>
              <a:rPr 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Q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=</a:t>
            </a:r>
            <a:r>
              <a:rPr 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I</a:t>
            </a:r>
            <a:r>
              <a:rPr lang="zh-CN" sz="2400" b="1" baseline="30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Rt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可以算电流通过任何用电器产生的热量，能用</a:t>
            </a:r>
            <a:r>
              <a:rPr 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Q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=</a:t>
            </a:r>
            <a:r>
              <a:rPr 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UIt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计算电流通过任何用电器产生的热量吗？请用实例说明原</a:t>
            </a:r>
            <a:r>
              <a:rPr 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因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______________________________________________________</a:t>
            </a:r>
            <a:endParaRPr lang="en-US" sz="2400" b="1" dirty="0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______________________________________________________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en-US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en-US" sz="2400" b="1" dirty="0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860" y="2519045"/>
            <a:ext cx="83515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不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能。含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有电动机的电路，电流做的功大部分转化为机械能，有一小部分转换化为内能，即发热了，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UIt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＞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Rt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/>
          <p:nvPr/>
        </p:nvSpPr>
        <p:spPr>
          <a:xfrm>
            <a:off x="506730" y="741971"/>
            <a:ext cx="8231981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电流的热效应：电流通过各种用电器时，温度都会升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高。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焦耳定律：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电流通过导体产生的热量跟电流的二次方成正比，跟导体的电阻成正比，跟通电时间成正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比。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公式：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Rt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</a:t>
            </a:r>
            <a:r>
              <a:rPr lang="zh-CN" altLang="en-US" sz="24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电热的利用和防止。</a:t>
            </a:r>
            <a:endParaRPr lang="en-US" altLang="zh-CN" sz="2400" b="1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289720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946362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15821" y="2093443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15821" y="3027429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473893" y="1946407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316730" y="2383605"/>
            <a:ext cx="5099986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473893" y="2880334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473893" y="3182752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5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69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+mn-ea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/>
          <p:nvPr/>
        </p:nvSpPr>
        <p:spPr>
          <a:xfrm>
            <a:off x="297815" y="911860"/>
            <a:ext cx="8691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电流通过导体时电能转化成内能，这个现象叫做电流的热效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应。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311435" y="1570904"/>
            <a:ext cx="766895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利用电流的热效应来加热的设备：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5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4965668" y="1535627"/>
            <a:ext cx="1112805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电热器</a:t>
            </a:r>
          </a:p>
        </p:txBody>
      </p:sp>
      <p:pic>
        <p:nvPicPr>
          <p:cNvPr id="512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13" y="2139508"/>
            <a:ext cx="2051447" cy="9725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8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547" y="2031656"/>
            <a:ext cx="1269206" cy="12692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9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058" y="1927120"/>
            <a:ext cx="1292909" cy="12692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10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91" y="3641381"/>
            <a:ext cx="1431131" cy="10956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1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065" y="3572461"/>
            <a:ext cx="1350169" cy="13501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2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997" y="3584557"/>
            <a:ext cx="1152507" cy="11525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3" name="Text Box 13"/>
          <p:cNvSpPr txBox="1"/>
          <p:nvPr/>
        </p:nvSpPr>
        <p:spPr>
          <a:xfrm>
            <a:off x="1218179" y="3112087"/>
            <a:ext cx="1431131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电热水器</a:t>
            </a:r>
          </a:p>
        </p:txBody>
      </p:sp>
      <p:sp>
        <p:nvSpPr>
          <p:cNvPr id="5134" name="Text Box 14"/>
          <p:cNvSpPr txBox="1"/>
          <p:nvPr/>
        </p:nvSpPr>
        <p:spPr>
          <a:xfrm>
            <a:off x="4116038" y="3157489"/>
            <a:ext cx="1217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电热水壶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2000" b="1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135" name="Text Box 15"/>
          <p:cNvSpPr txBox="1"/>
          <p:nvPr/>
        </p:nvSpPr>
        <p:spPr>
          <a:xfrm>
            <a:off x="6948716" y="3212528"/>
            <a:ext cx="118157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1F257D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电炉</a:t>
            </a:r>
          </a:p>
        </p:txBody>
      </p:sp>
      <p:sp>
        <p:nvSpPr>
          <p:cNvPr id="5136" name="Text Box 16"/>
          <p:cNvSpPr txBox="1"/>
          <p:nvPr/>
        </p:nvSpPr>
        <p:spPr>
          <a:xfrm>
            <a:off x="2273022" y="3992554"/>
            <a:ext cx="958917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电烤箱</a:t>
            </a:r>
          </a:p>
        </p:txBody>
      </p:sp>
      <p:sp>
        <p:nvSpPr>
          <p:cNvPr id="5137" name="Text Box 17"/>
          <p:cNvSpPr txBox="1"/>
          <p:nvPr/>
        </p:nvSpPr>
        <p:spPr>
          <a:xfrm>
            <a:off x="5263753" y="3992553"/>
            <a:ext cx="958917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1F257D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电饭锅</a:t>
            </a:r>
          </a:p>
        </p:txBody>
      </p:sp>
      <p:sp>
        <p:nvSpPr>
          <p:cNvPr id="5138" name="Text Box 18"/>
          <p:cNvSpPr txBox="1"/>
          <p:nvPr/>
        </p:nvSpPr>
        <p:spPr>
          <a:xfrm>
            <a:off x="7417469" y="3930622"/>
            <a:ext cx="1889522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电热取暖器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3839926" y="-562690"/>
            <a:ext cx="2954413" cy="4493003"/>
            <a:chOff x="544" y="0"/>
            <a:chExt cx="2175" cy="3910"/>
          </a:xfrm>
        </p:grpSpPr>
        <p:sp>
          <p:nvSpPr>
            <p:cNvPr id="5140" name="AutoShape 20"/>
            <p:cNvSpPr/>
            <p:nvPr/>
          </p:nvSpPr>
          <p:spPr>
            <a:xfrm>
              <a:off x="632" y="2682"/>
              <a:ext cx="2087" cy="1228"/>
            </a:xfrm>
            <a:prstGeom prst="cloudCallout">
              <a:avLst>
                <a:gd name="adj1" fmla="val -18362"/>
                <a:gd name="adj2" fmla="val -113028"/>
              </a:avLst>
            </a:prstGeom>
            <a:solidFill>
              <a:srgbClr val="A5002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</a:pPr>
              <a:endParaRPr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5141" name="Text Box 21"/>
            <p:cNvSpPr txBox="1"/>
            <p:nvPr/>
          </p:nvSpPr>
          <p:spPr>
            <a:xfrm>
              <a:off x="973" y="2789"/>
              <a:ext cx="1497" cy="10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FF3300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 </a:t>
              </a: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这些用电器工作时有什么共同特点？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142" name="Text Box 22"/>
            <p:cNvSpPr txBox="1"/>
            <p:nvPr/>
          </p:nvSpPr>
          <p:spPr>
            <a:xfrm>
              <a:off x="544" y="0"/>
              <a:ext cx="1044" cy="4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sz="24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8200" name="组合 18"/>
          <p:cNvGrpSpPr/>
          <p:nvPr/>
        </p:nvGrpSpPr>
        <p:grpSpPr bwMode="auto">
          <a:xfrm>
            <a:off x="2768283" y="528812"/>
            <a:ext cx="1487805" cy="426720"/>
            <a:chOff x="2004695" y="686607"/>
            <a:chExt cx="1983740" cy="570436"/>
          </a:xfrm>
        </p:grpSpPr>
        <p:sp>
          <p:nvSpPr>
            <p:cNvPr id="21" name="圆角矩形 20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知识点 </a:t>
              </a:r>
              <a:r>
                <a:rPr lang="en-US" altLang="zh-CN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1</a:t>
              </a:r>
              <a:endParaRPr lang="zh-CN" altLang="en-US" sz="2400" b="1" dirty="0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374991" y="528812"/>
            <a:ext cx="25882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电流的热效应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1"/>
      <p:bldP spid="5126" grpId="0" bldLvl="0"/>
      <p:bldP spid="5133" grpId="0"/>
      <p:bldP spid="5134" grpId="0"/>
      <p:bldP spid="5135" grpId="0"/>
      <p:bldP spid="5136" grpId="0"/>
      <p:bldP spid="5137" grpId="0"/>
      <p:bldP spid="51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6889" y="2298892"/>
            <a:ext cx="3266545" cy="1972992"/>
          </a:xfrm>
          <a:prstGeom prst="rect">
            <a:avLst/>
          </a:prstGeom>
        </p:spPr>
      </p:pic>
      <p:sp>
        <p:nvSpPr>
          <p:cNvPr id="71688" name="AutoShape 8"/>
          <p:cNvSpPr/>
          <p:nvPr/>
        </p:nvSpPr>
        <p:spPr>
          <a:xfrm>
            <a:off x="4435642" y="1090757"/>
            <a:ext cx="4580087" cy="1496695"/>
          </a:xfrm>
          <a:prstGeom prst="cloudCallout">
            <a:avLst>
              <a:gd name="adj1" fmla="val -105709"/>
              <a:gd name="adj2" fmla="val -16098"/>
            </a:avLst>
          </a:prstGeom>
          <a:noFill/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点亮的灯泡过一会儿会烫手，说明什么？</a:t>
            </a:r>
          </a:p>
        </p:txBody>
      </p:sp>
      <p:sp>
        <p:nvSpPr>
          <p:cNvPr id="71691" name="AutoShape 11"/>
          <p:cNvSpPr/>
          <p:nvPr/>
        </p:nvSpPr>
        <p:spPr>
          <a:xfrm>
            <a:off x="141604" y="2760590"/>
            <a:ext cx="5184775" cy="1343660"/>
          </a:xfrm>
          <a:prstGeom prst="cloudCallout">
            <a:avLst>
              <a:gd name="adj1" fmla="val 52909"/>
              <a:gd name="adj2" fmla="val 3968"/>
            </a:avLst>
          </a:prstGeom>
          <a:noFill/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导线和电熨斗串联，为什么电熨斗很热而导线并不很热？说明什么？</a:t>
            </a:r>
          </a:p>
        </p:txBody>
      </p:sp>
      <p:sp>
        <p:nvSpPr>
          <p:cNvPr id="71685" name="AutoShape 5"/>
          <p:cNvSpPr/>
          <p:nvPr/>
        </p:nvSpPr>
        <p:spPr>
          <a:xfrm rot="55517">
            <a:off x="155564" y="2633179"/>
            <a:ext cx="5677603" cy="1774786"/>
          </a:xfrm>
          <a:prstGeom prst="cloudCallout">
            <a:avLst>
              <a:gd name="adj1" fmla="val 33379"/>
              <a:gd name="adj2" fmla="val -38329"/>
            </a:avLst>
          </a:prstGeom>
          <a:solidFill>
            <a:srgbClr val="33CCFF"/>
          </a:solidFill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电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流的热效应与哪些因素有关？</a:t>
            </a:r>
          </a:p>
        </p:txBody>
      </p:sp>
      <p:sp>
        <p:nvSpPr>
          <p:cNvPr id="71849" name="Text Box 169"/>
          <p:cNvSpPr txBox="1"/>
          <p:nvPr/>
        </p:nvSpPr>
        <p:spPr>
          <a:xfrm>
            <a:off x="861298" y="4270322"/>
            <a:ext cx="128587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猜想：</a:t>
            </a:r>
          </a:p>
        </p:txBody>
      </p:sp>
      <p:sp>
        <p:nvSpPr>
          <p:cNvPr id="71850" name="Text Box 170"/>
          <p:cNvSpPr txBox="1"/>
          <p:nvPr/>
        </p:nvSpPr>
        <p:spPr>
          <a:xfrm>
            <a:off x="1682797" y="4271883"/>
            <a:ext cx="540067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7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流、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电阻、时</a:t>
            </a:r>
            <a:r>
              <a:rPr lang="zh-CN" altLang="en-US" sz="27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间</a:t>
            </a:r>
            <a:r>
              <a:rPr lang="zh-CN" altLang="en-US" sz="27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有关。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7248"/>
          <a:stretch>
            <a:fillRect/>
          </a:stretch>
        </p:blipFill>
        <p:spPr>
          <a:xfrm>
            <a:off x="476741" y="891640"/>
            <a:ext cx="2559050" cy="151955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1" name="组合 20"/>
          <p:cNvGrpSpPr/>
          <p:nvPr/>
        </p:nvGrpSpPr>
        <p:grpSpPr>
          <a:xfrm>
            <a:off x="3127644" y="352693"/>
            <a:ext cx="2131120" cy="647700"/>
            <a:chOff x="6969728" y="2678798"/>
            <a:chExt cx="2131120" cy="647700"/>
          </a:xfrm>
        </p:grpSpPr>
        <p:sp>
          <p:nvSpPr>
            <p:cNvPr id="22" name="圆角矩形 31"/>
            <p:cNvSpPr>
              <a:spLocks noChangeArrowheads="1"/>
            </p:cNvSpPr>
            <p:nvPr/>
          </p:nvSpPr>
          <p:spPr bwMode="auto">
            <a:xfrm>
              <a:off x="7459373" y="2879925"/>
              <a:ext cx="1641475" cy="431800"/>
            </a:xfrm>
            <a:prstGeom prst="roundRect">
              <a:avLst>
                <a:gd name="adj" fmla="val 16667"/>
              </a:avLst>
            </a:prstGeom>
            <a:solidFill>
              <a:srgbClr val="FFBF53">
                <a:lumMod val="40000"/>
                <a:lumOff val="60000"/>
              </a:srgbClr>
            </a:solidFill>
            <a:ln w="25400">
              <a:solidFill>
                <a:srgbClr val="02B3C5">
                  <a:lumMod val="75000"/>
                </a:srgbClr>
              </a:solidFill>
              <a:round/>
            </a:ln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观察与猜想</a:t>
              </a: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6969728" y="2678798"/>
              <a:ext cx="647701" cy="6477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1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 bldLvl="0" animBg="1"/>
      <p:bldP spid="71691" grpId="0" bldLvl="0" animBg="1"/>
      <p:bldP spid="71685" grpId="0" bldLvl="0" animBg="1"/>
      <p:bldP spid="71849" grpId="0"/>
      <p:bldP spid="718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/>
          <p:nvPr/>
        </p:nvSpPr>
        <p:spPr>
          <a:xfrm>
            <a:off x="322421" y="1006766"/>
            <a:ext cx="8670608" cy="80581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讨论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：当一个物理量被猜测与多个因素有关，应该用什么方法去研究？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</a:t>
            </a:r>
          </a:p>
        </p:txBody>
      </p:sp>
      <p:sp>
        <p:nvSpPr>
          <p:cNvPr id="7172" name="Text Box 4"/>
          <p:cNvSpPr txBox="1"/>
          <p:nvPr/>
        </p:nvSpPr>
        <p:spPr>
          <a:xfrm>
            <a:off x="1641058" y="1364728"/>
            <a:ext cx="2295525" cy="43624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（控制变量法）</a:t>
            </a:r>
          </a:p>
        </p:txBody>
      </p:sp>
      <p:sp>
        <p:nvSpPr>
          <p:cNvPr id="7173" name="Text Box 5"/>
          <p:cNvSpPr txBox="1"/>
          <p:nvPr/>
        </p:nvSpPr>
        <p:spPr>
          <a:xfrm>
            <a:off x="322421" y="1846395"/>
            <a:ext cx="8885396" cy="43624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讨论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：实验中通过观察什么现象来比较电流产生的热量的多少？</a:t>
            </a:r>
          </a:p>
        </p:txBody>
      </p:sp>
      <p:sp>
        <p:nvSpPr>
          <p:cNvPr id="7174" name="Text Box 6"/>
          <p:cNvSpPr txBox="1"/>
          <p:nvPr/>
        </p:nvSpPr>
        <p:spPr>
          <a:xfrm>
            <a:off x="5615364" y="4461368"/>
            <a:ext cx="1704975" cy="43624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（转换法）</a:t>
            </a:r>
          </a:p>
        </p:txBody>
      </p:sp>
      <p:grpSp>
        <p:nvGrpSpPr>
          <p:cNvPr id="2" name="Group 8"/>
          <p:cNvGrpSpPr/>
          <p:nvPr/>
        </p:nvGrpSpPr>
        <p:grpSpPr>
          <a:xfrm>
            <a:off x="213836" y="2465669"/>
            <a:ext cx="3093244" cy="2402681"/>
            <a:chOff x="0" y="0"/>
            <a:chExt cx="4017" cy="2270"/>
          </a:xfrm>
        </p:grpSpPr>
        <p:pic>
          <p:nvPicPr>
            <p:cNvPr id="8201" name="Picture 9" descr="099040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017" cy="2270"/>
            </a:xfrm>
            <a:prstGeom prst="rect">
              <a:avLst/>
            </a:prstGeom>
            <a:noFill/>
            <a:ln w="28575" cap="flat" cmpd="sng">
              <a:solidFill>
                <a:srgbClr val="990033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8202" name="Rectangle 13"/>
            <p:cNvSpPr/>
            <p:nvPr/>
          </p:nvSpPr>
          <p:spPr>
            <a:xfrm>
              <a:off x="91" y="136"/>
              <a:ext cx="1237" cy="7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实验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装置</a:t>
              </a:r>
            </a:p>
          </p:txBody>
        </p:sp>
      </p:grpSp>
      <p:sp>
        <p:nvSpPr>
          <p:cNvPr id="7179" name="Text Box 11"/>
          <p:cNvSpPr txBox="1"/>
          <p:nvPr/>
        </p:nvSpPr>
        <p:spPr>
          <a:xfrm>
            <a:off x="3432334" y="2369794"/>
            <a:ext cx="5775008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当电流通过电阻丝时，电流产生的热量就使瓶中的空气温度升高、体积膨胀，导管里面原来一样高的液柱就会逐渐上升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。电流产生的热量越多，液面就会上升得越高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实验中，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通过观察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_________________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比较电流产生的热量的多少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80" name="Text Box 12"/>
          <p:cNvSpPr txBox="1"/>
          <p:nvPr/>
        </p:nvSpPr>
        <p:spPr>
          <a:xfrm>
            <a:off x="5751722" y="3683987"/>
            <a:ext cx="2738250" cy="430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管中液面上升的高度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82563" y="4445916"/>
            <a:ext cx="235032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宋体" panose="02010600030101010101" pitchFamily="2" charset="-122"/>
                <a:sym typeface="+mn-ea"/>
              </a:rPr>
              <a:t>这种研究方法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叫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845565" y="477335"/>
            <a:ext cx="3102124" cy="495548"/>
            <a:chOff x="2506980" y="579256"/>
            <a:chExt cx="3958508" cy="49554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实验方法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4" grpId="0"/>
      <p:bldP spid="7179" grpId="0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654516" y="1150673"/>
            <a:ext cx="3131344" cy="1890713"/>
            <a:chOff x="0" y="0"/>
            <a:chExt cx="2653" cy="1804"/>
          </a:xfrm>
        </p:grpSpPr>
        <p:sp>
          <p:nvSpPr>
            <p:cNvPr id="9220" name="Rectangle 44"/>
            <p:cNvSpPr/>
            <p:nvPr/>
          </p:nvSpPr>
          <p:spPr>
            <a:xfrm>
              <a:off x="0" y="0"/>
              <a:ext cx="2640" cy="1804"/>
            </a:xfrm>
            <a:prstGeom prst="rect">
              <a:avLst/>
            </a:prstGeom>
            <a:solidFill>
              <a:schemeClr val="bg1"/>
            </a:solid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9221" name="Line 36"/>
            <p:cNvSpPr/>
            <p:nvPr/>
          </p:nvSpPr>
          <p:spPr>
            <a:xfrm>
              <a:off x="218" y="499"/>
              <a:ext cx="2222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2" name="Line 12"/>
            <p:cNvSpPr/>
            <p:nvPr/>
          </p:nvSpPr>
          <p:spPr>
            <a:xfrm flipV="1">
              <a:off x="767" y="1456"/>
              <a:ext cx="329" cy="138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3" name="Rectangle 17"/>
            <p:cNvSpPr/>
            <p:nvPr/>
          </p:nvSpPr>
          <p:spPr>
            <a:xfrm rot="10800000">
              <a:off x="1605" y="408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9224" name="Text Box 18"/>
            <p:cNvSpPr txBox="1"/>
            <p:nvPr/>
          </p:nvSpPr>
          <p:spPr>
            <a:xfrm>
              <a:off x="412" y="0"/>
              <a:ext cx="1315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3500" tIns="0" rIns="0" bIns="0"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  <a:r>
                <a:rPr lang="en-US" altLang="zh-CN" sz="2400" b="1" baseline="-25000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 = 5 Ω</a:t>
              </a:r>
            </a:p>
          </p:txBody>
        </p:sp>
        <p:sp>
          <p:nvSpPr>
            <p:cNvPr id="9225" name="Rectangle 23"/>
            <p:cNvSpPr/>
            <p:nvPr/>
          </p:nvSpPr>
          <p:spPr>
            <a:xfrm rot="10800000">
              <a:off x="743" y="408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9226" name="Text Box 24"/>
            <p:cNvSpPr txBox="1"/>
            <p:nvPr/>
          </p:nvSpPr>
          <p:spPr>
            <a:xfrm>
              <a:off x="1550" y="0"/>
              <a:ext cx="1103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3500" tIns="0" rIns="0" bIns="0"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  <a:r>
                <a:rPr lang="en-US" altLang="zh-CN" sz="2400" b="1" baseline="-25000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 = 10 Ω</a:t>
              </a:r>
            </a:p>
          </p:txBody>
        </p:sp>
        <p:grpSp>
          <p:nvGrpSpPr>
            <p:cNvPr id="9227" name="Group 11"/>
            <p:cNvGrpSpPr/>
            <p:nvPr/>
          </p:nvGrpSpPr>
          <p:grpSpPr>
            <a:xfrm flipH="1">
              <a:off x="1825" y="1500"/>
              <a:ext cx="67" cy="269"/>
              <a:chOff x="0" y="0"/>
              <a:chExt cx="75" cy="361"/>
            </a:xfrm>
          </p:grpSpPr>
          <p:sp>
            <p:nvSpPr>
              <p:cNvPr id="9228" name="Line 33"/>
              <p:cNvSpPr/>
              <p:nvPr/>
            </p:nvSpPr>
            <p:spPr>
              <a:xfrm flipH="1">
                <a:off x="0" y="86"/>
                <a:ext cx="0" cy="189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sz="15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9" name="Line 34"/>
              <p:cNvSpPr/>
              <p:nvPr/>
            </p:nvSpPr>
            <p:spPr>
              <a:xfrm flipH="1">
                <a:off x="75" y="0"/>
                <a:ext cx="0" cy="36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sz="15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30" name="Line 37"/>
            <p:cNvSpPr/>
            <p:nvPr/>
          </p:nvSpPr>
          <p:spPr>
            <a:xfrm>
              <a:off x="1889" y="1633"/>
              <a:ext cx="544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1" name="Line 38"/>
            <p:cNvSpPr/>
            <p:nvPr/>
          </p:nvSpPr>
          <p:spPr>
            <a:xfrm>
              <a:off x="212" y="503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2" name="Line 39"/>
            <p:cNvSpPr/>
            <p:nvPr/>
          </p:nvSpPr>
          <p:spPr>
            <a:xfrm>
              <a:off x="2436" y="499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3" name="Oval 40"/>
            <p:cNvSpPr/>
            <p:nvPr/>
          </p:nvSpPr>
          <p:spPr>
            <a:xfrm>
              <a:off x="712" y="1594"/>
              <a:ext cx="72" cy="72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9234" name="Line 41"/>
            <p:cNvSpPr/>
            <p:nvPr/>
          </p:nvSpPr>
          <p:spPr>
            <a:xfrm flipV="1">
              <a:off x="212" y="1633"/>
              <a:ext cx="513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Line 42"/>
            <p:cNvSpPr/>
            <p:nvPr/>
          </p:nvSpPr>
          <p:spPr>
            <a:xfrm>
              <a:off x="993" y="1633"/>
              <a:ext cx="82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Oval 30"/>
            <p:cNvSpPr/>
            <p:nvPr/>
          </p:nvSpPr>
          <p:spPr>
            <a:xfrm>
              <a:off x="2267" y="998"/>
              <a:ext cx="316" cy="316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9237" name="Rectangle 28"/>
            <p:cNvSpPr/>
            <p:nvPr/>
          </p:nvSpPr>
          <p:spPr>
            <a:xfrm>
              <a:off x="2277" y="947"/>
              <a:ext cx="363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宋体" panose="02010600030101010101" pitchFamily="2" charset="-122"/>
                  <a:cs typeface="Times New Roman" panose="02020603050405020304" charset="0"/>
                </a:rPr>
                <a:t>A</a:t>
              </a:r>
            </a:p>
          </p:txBody>
        </p:sp>
      </p:grpSp>
      <p:sp>
        <p:nvSpPr>
          <p:cNvPr id="8214" name="TextBox 27"/>
          <p:cNvSpPr/>
          <p:nvPr/>
        </p:nvSpPr>
        <p:spPr>
          <a:xfrm>
            <a:off x="1576906" y="4004309"/>
            <a:ext cx="7126334" cy="1017725"/>
          </a:xfrm>
          <a:prstGeom prst="roundRect">
            <a:avLst>
              <a:gd name="adj" fmla="val 16667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在电流相同、通电时间相同的情况下，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电阻越大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，这个电阻产生的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热量越多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240" name="Picture 24" descr="09904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161185"/>
            <a:ext cx="2624138" cy="1699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17" name="Text Box 25"/>
          <p:cNvSpPr txBox="1"/>
          <p:nvPr/>
        </p:nvSpPr>
        <p:spPr>
          <a:xfrm>
            <a:off x="741394" y="3543671"/>
            <a:ext cx="5753498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1408B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现象</a:t>
            </a:r>
            <a:r>
              <a:rPr lang="zh-CN" altLang="en-US" sz="2400" b="1" dirty="0">
                <a:solidFill>
                  <a:srgbClr val="1408B8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电阻较大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的这边的液柱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上升较高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8218" name="Text Box 26"/>
          <p:cNvSpPr txBox="1"/>
          <p:nvPr/>
        </p:nvSpPr>
        <p:spPr>
          <a:xfrm>
            <a:off x="723265" y="4069410"/>
            <a:ext cx="1112805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1408B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zh-CN" altLang="en-US" sz="2400" b="1" dirty="0">
                <a:solidFill>
                  <a:srgbClr val="1408B8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8219" name="Text Box 27"/>
          <p:cNvSpPr txBox="1"/>
          <p:nvPr/>
        </p:nvSpPr>
        <p:spPr>
          <a:xfrm>
            <a:off x="685463" y="3041386"/>
            <a:ext cx="669927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控制不变的量是：</a:t>
            </a:r>
            <a:r>
              <a:rPr lang="en-US" altLang="zh-CN"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__________</a:t>
            </a:r>
            <a:r>
              <a:rPr lang="zh-CN" altLang="en-US"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____________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220" name="Text Box 28"/>
          <p:cNvSpPr txBox="1"/>
          <p:nvPr/>
        </p:nvSpPr>
        <p:spPr>
          <a:xfrm>
            <a:off x="3653556" y="3004704"/>
            <a:ext cx="803425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1F257D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电流</a:t>
            </a:r>
          </a:p>
        </p:txBody>
      </p:sp>
      <p:sp>
        <p:nvSpPr>
          <p:cNvPr id="8221" name="Text Box 29"/>
          <p:cNvSpPr txBox="1"/>
          <p:nvPr/>
        </p:nvSpPr>
        <p:spPr>
          <a:xfrm>
            <a:off x="5271300" y="2999872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1F257D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通电时间</a:t>
            </a:r>
          </a:p>
        </p:txBody>
      </p:sp>
      <p:pic>
        <p:nvPicPr>
          <p:cNvPr id="3" name="图片 2" descr="图片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265" y="1335524"/>
            <a:ext cx="2019935" cy="1515110"/>
          </a:xfrm>
          <a:prstGeom prst="rect">
            <a:avLst/>
          </a:prstGeom>
        </p:spPr>
      </p:pic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111" y="630926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实验</a:t>
            </a:r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：研究电热与电阻关系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-25814" y="1170596"/>
            <a:ext cx="939790" cy="2031114"/>
            <a:chOff x="362185" y="1150512"/>
            <a:chExt cx="939790" cy="2031114"/>
          </a:xfrm>
        </p:grpSpPr>
        <p:sp>
          <p:nvSpPr>
            <p:cNvPr id="31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TextBox 20"/>
            <p:cNvSpPr txBox="1"/>
            <p:nvPr/>
          </p:nvSpPr>
          <p:spPr>
            <a:xfrm>
              <a:off x="362185" y="1664415"/>
              <a:ext cx="677108" cy="1517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4" grpId="0" bldLvl="0" animBg="1"/>
      <p:bldP spid="8219" grpId="0" bldLvl="0"/>
      <p:bldP spid="8220" grpId="0" bldLvl="0"/>
      <p:bldP spid="822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298916" y="1068758"/>
            <a:ext cx="3806617" cy="2133336"/>
            <a:chOff x="0" y="-36"/>
            <a:chExt cx="4273" cy="2199"/>
          </a:xfrm>
        </p:grpSpPr>
        <p:sp>
          <p:nvSpPr>
            <p:cNvPr id="10244" name="Rectangle 71"/>
            <p:cNvSpPr/>
            <p:nvPr/>
          </p:nvSpPr>
          <p:spPr>
            <a:xfrm>
              <a:off x="0" y="0"/>
              <a:ext cx="3869" cy="2160"/>
            </a:xfrm>
            <a:prstGeom prst="rect">
              <a:avLst/>
            </a:prstGeom>
            <a:solidFill>
              <a:schemeClr val="bg1"/>
            </a:solid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aphicFrame>
          <p:nvGraphicFramePr>
            <p:cNvPr id="10245" name="Object 5"/>
            <p:cNvGraphicFramePr>
              <a:graphicFrameLocks noChangeAspect="1"/>
            </p:cNvGraphicFramePr>
            <p:nvPr/>
          </p:nvGraphicFramePr>
          <p:xfrm>
            <a:off x="2056" y="182"/>
            <a:ext cx="78" cy="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r:id="rId3" imgW="914400" imgH="215900" progId="Equation.3">
                    <p:embed/>
                  </p:oleObj>
                </mc:Choice>
                <mc:Fallback>
                  <p:oleObj r:id="rId3" imgW="914400" imgH="2159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56" y="182"/>
                          <a:ext cx="78" cy="1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6" name="Text Box 38"/>
            <p:cNvSpPr txBox="1"/>
            <p:nvPr/>
          </p:nvSpPr>
          <p:spPr>
            <a:xfrm>
              <a:off x="1761" y="925"/>
              <a:ext cx="420" cy="3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3500" tIns="0" rIns="0" bIns="0"/>
            <a:lstStyle/>
            <a:p>
              <a:pPr algn="just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47" name="Text Box 39"/>
            <p:cNvSpPr txBox="1"/>
            <p:nvPr/>
          </p:nvSpPr>
          <p:spPr>
            <a:xfrm>
              <a:off x="1729" y="585"/>
              <a:ext cx="987" cy="3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3500" tIns="8100" rIns="0" bIns="8100">
              <a:spAutoFit/>
            </a:bodyPr>
            <a:lstStyle/>
            <a:p>
              <a:pPr algn="just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48" name="Line 40"/>
            <p:cNvSpPr/>
            <p:nvPr/>
          </p:nvSpPr>
          <p:spPr>
            <a:xfrm>
              <a:off x="431" y="1005"/>
              <a:ext cx="590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stealth" w="lg" len="lg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Line 41"/>
            <p:cNvSpPr/>
            <p:nvPr/>
          </p:nvSpPr>
          <p:spPr>
            <a:xfrm>
              <a:off x="2056" y="1030"/>
              <a:ext cx="590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stealth" w="lg" len="lg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0" name="Rectangle 42"/>
            <p:cNvSpPr/>
            <p:nvPr/>
          </p:nvSpPr>
          <p:spPr>
            <a:xfrm>
              <a:off x="3033" y="1030"/>
              <a:ext cx="1240" cy="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I 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 2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I</a:t>
              </a:r>
              <a:r>
                <a:rPr lang="en-US" altLang="zh-CN" sz="2400" b="1" baseline="-25000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</a:p>
          </p:txBody>
        </p:sp>
        <p:sp>
          <p:nvSpPr>
            <p:cNvPr id="10251" name="Line 43"/>
            <p:cNvSpPr/>
            <p:nvPr/>
          </p:nvSpPr>
          <p:spPr>
            <a:xfrm>
              <a:off x="113" y="786"/>
              <a:ext cx="144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oval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2" name="Rectangle 44"/>
            <p:cNvSpPr/>
            <p:nvPr/>
          </p:nvSpPr>
          <p:spPr>
            <a:xfrm rot="10800000">
              <a:off x="439" y="681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53" name="Line 45"/>
            <p:cNvSpPr/>
            <p:nvPr/>
          </p:nvSpPr>
          <p:spPr>
            <a:xfrm>
              <a:off x="113" y="786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4" name="Line 46"/>
            <p:cNvSpPr/>
            <p:nvPr/>
          </p:nvSpPr>
          <p:spPr>
            <a:xfrm>
              <a:off x="3334" y="786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5" name="Line 47"/>
            <p:cNvSpPr/>
            <p:nvPr/>
          </p:nvSpPr>
          <p:spPr>
            <a:xfrm flipV="1">
              <a:off x="1665" y="1739"/>
              <a:ext cx="329" cy="138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0256" name="Group 16"/>
            <p:cNvGrpSpPr/>
            <p:nvPr/>
          </p:nvGrpSpPr>
          <p:grpSpPr>
            <a:xfrm flipH="1">
              <a:off x="2723" y="1783"/>
              <a:ext cx="67" cy="269"/>
              <a:chOff x="0" y="0"/>
              <a:chExt cx="75" cy="361"/>
            </a:xfrm>
          </p:grpSpPr>
          <p:sp>
            <p:nvSpPr>
              <p:cNvPr id="10257" name="Line 52"/>
              <p:cNvSpPr/>
              <p:nvPr/>
            </p:nvSpPr>
            <p:spPr>
              <a:xfrm flipH="1">
                <a:off x="0" y="86"/>
                <a:ext cx="0" cy="189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sz="15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8" name="Line 53"/>
              <p:cNvSpPr/>
              <p:nvPr/>
            </p:nvSpPr>
            <p:spPr>
              <a:xfrm flipH="1">
                <a:off x="75" y="0"/>
                <a:ext cx="0" cy="36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sz="15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59" name="Line 54"/>
            <p:cNvSpPr/>
            <p:nvPr/>
          </p:nvSpPr>
          <p:spPr>
            <a:xfrm>
              <a:off x="2798" y="1916"/>
              <a:ext cx="529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0" name="Oval 55"/>
            <p:cNvSpPr/>
            <p:nvPr/>
          </p:nvSpPr>
          <p:spPr>
            <a:xfrm>
              <a:off x="1610" y="1877"/>
              <a:ext cx="72" cy="72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61" name="Line 56"/>
            <p:cNvSpPr/>
            <p:nvPr/>
          </p:nvSpPr>
          <p:spPr>
            <a:xfrm>
              <a:off x="102" y="1916"/>
              <a:ext cx="150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Line 57"/>
            <p:cNvSpPr/>
            <p:nvPr/>
          </p:nvSpPr>
          <p:spPr>
            <a:xfrm>
              <a:off x="1891" y="1916"/>
              <a:ext cx="82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3" name="Rectangle 58"/>
            <p:cNvSpPr/>
            <p:nvPr/>
          </p:nvSpPr>
          <p:spPr>
            <a:xfrm>
              <a:off x="1565" y="415"/>
              <a:ext cx="1459" cy="801"/>
            </a:xfrm>
            <a:prstGeom prst="rect">
              <a:avLst/>
            </a:prstGeom>
            <a:noFill/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64" name="Rectangle 59"/>
            <p:cNvSpPr/>
            <p:nvPr/>
          </p:nvSpPr>
          <p:spPr>
            <a:xfrm rot="10800000">
              <a:off x="2042" y="325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65" name="Rectangle 60"/>
            <p:cNvSpPr/>
            <p:nvPr/>
          </p:nvSpPr>
          <p:spPr>
            <a:xfrm rot="10800000">
              <a:off x="2042" y="1104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>
                <a:buFont typeface="Arial" panose="020B0604020202020204" pitchFamily="34" charset="0"/>
                <a:buNone/>
              </a:pPr>
              <a:endParaRPr sz="2400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266" name="Rectangle 61"/>
            <p:cNvSpPr/>
            <p:nvPr/>
          </p:nvSpPr>
          <p:spPr>
            <a:xfrm>
              <a:off x="165" y="1005"/>
              <a:ext cx="266" cy="4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I</a:t>
              </a:r>
            </a:p>
          </p:txBody>
        </p:sp>
        <p:grpSp>
          <p:nvGrpSpPr>
            <p:cNvPr id="10267" name="Group 27"/>
            <p:cNvGrpSpPr/>
            <p:nvPr/>
          </p:nvGrpSpPr>
          <p:grpSpPr>
            <a:xfrm>
              <a:off x="471" y="1688"/>
              <a:ext cx="366" cy="475"/>
              <a:chOff x="-50" y="-31"/>
              <a:chExt cx="366" cy="475"/>
            </a:xfrm>
          </p:grpSpPr>
          <p:sp>
            <p:nvSpPr>
              <p:cNvPr id="10268" name="Oval 63"/>
              <p:cNvSpPr/>
              <p:nvPr/>
            </p:nvSpPr>
            <p:spPr>
              <a:xfrm>
                <a:off x="0" y="46"/>
                <a:ext cx="316" cy="316"/>
              </a:xfrm>
              <a:prstGeom prst="ellipse">
                <a:avLst/>
              </a:prstGeom>
              <a:solidFill>
                <a:schemeClr val="bg1"/>
              </a:solidFill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sz="2400" dirty="0">
                  <a:latin typeface="楷体" panose="02010609060101010101" pitchFamily="49" charset="-122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269" name="Rectangle 64"/>
              <p:cNvSpPr/>
              <p:nvPr/>
            </p:nvSpPr>
            <p:spPr>
              <a:xfrm>
                <a:off x="-50" y="-31"/>
                <a:ext cx="363" cy="4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宋体" panose="02010600030101010101" pitchFamily="2" charset="-122"/>
                    <a:cs typeface="Times New Roman" panose="02020603050405020304" charset="0"/>
                  </a:rPr>
                  <a:t>A</a:t>
                </a:r>
              </a:p>
            </p:txBody>
          </p:sp>
        </p:grpSp>
        <p:sp>
          <p:nvSpPr>
            <p:cNvPr id="10270" name="Line 65"/>
            <p:cNvSpPr/>
            <p:nvPr/>
          </p:nvSpPr>
          <p:spPr>
            <a:xfrm>
              <a:off x="3024" y="786"/>
              <a:ext cx="310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oval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71" name="Rectangle 66"/>
            <p:cNvSpPr/>
            <p:nvPr/>
          </p:nvSpPr>
          <p:spPr>
            <a:xfrm>
              <a:off x="113" y="306"/>
              <a:ext cx="1380" cy="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 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 5 Ω</a:t>
              </a:r>
            </a:p>
          </p:txBody>
        </p:sp>
        <p:sp>
          <p:nvSpPr>
            <p:cNvPr id="10272" name="Rectangle 67"/>
            <p:cNvSpPr/>
            <p:nvPr/>
          </p:nvSpPr>
          <p:spPr>
            <a:xfrm>
              <a:off x="1791" y="-36"/>
              <a:ext cx="1681" cy="4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 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 5 Ω</a:t>
              </a:r>
            </a:p>
          </p:txBody>
        </p:sp>
        <p:sp>
          <p:nvSpPr>
            <p:cNvPr id="10273" name="Rectangle 68"/>
            <p:cNvSpPr/>
            <p:nvPr/>
          </p:nvSpPr>
          <p:spPr>
            <a:xfrm>
              <a:off x="1787" y="1332"/>
              <a:ext cx="1533" cy="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 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 5 Ω</a:t>
              </a:r>
            </a:p>
          </p:txBody>
        </p:sp>
        <p:sp>
          <p:nvSpPr>
            <p:cNvPr id="10274" name="Rectangle 69"/>
            <p:cNvSpPr/>
            <p:nvPr/>
          </p:nvSpPr>
          <p:spPr>
            <a:xfrm>
              <a:off x="1703" y="779"/>
              <a:ext cx="535" cy="4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I</a:t>
              </a:r>
              <a:r>
                <a:rPr lang="en-US" altLang="zh-CN" sz="2400" b="1" baseline="-25000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</a:p>
          </p:txBody>
        </p:sp>
      </p:grpSp>
      <p:sp>
        <p:nvSpPr>
          <p:cNvPr id="9252" name="TextBox 42"/>
          <p:cNvSpPr/>
          <p:nvPr/>
        </p:nvSpPr>
        <p:spPr>
          <a:xfrm>
            <a:off x="1419225" y="4088561"/>
            <a:ext cx="7145020" cy="1017725"/>
          </a:xfrm>
          <a:prstGeom prst="roundRect">
            <a:avLst>
              <a:gd name="adj" fmla="val 16667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在电阻相同、通电时间相同的情况下，通过一个电阻的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电流越大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，这个电阻产生的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热量越多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10278" name="Picture 38" descr="Z0XQN}J~F[C9A0~RD7`PWY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1447" y="1305725"/>
            <a:ext cx="2459481" cy="1837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55" name="Text Box 39"/>
          <p:cNvSpPr txBox="1"/>
          <p:nvPr/>
        </p:nvSpPr>
        <p:spPr>
          <a:xfrm>
            <a:off x="623342" y="3720465"/>
            <a:ext cx="58964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1408B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现象：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电流较大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的这边的液柱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上升较高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9256" name="Text Box 40"/>
          <p:cNvSpPr txBox="1"/>
          <p:nvPr/>
        </p:nvSpPr>
        <p:spPr>
          <a:xfrm>
            <a:off x="608940" y="4139027"/>
            <a:ext cx="81867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1408B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r>
              <a:rPr lang="zh-CN" altLang="en-US" sz="2400" b="1" dirty="0" smtClean="0">
                <a:solidFill>
                  <a:srgbClr val="1408B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论：</a:t>
            </a:r>
            <a:endParaRPr lang="zh-CN" altLang="en-US" sz="2400" b="1" dirty="0">
              <a:solidFill>
                <a:srgbClr val="1408B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57" name="Text Box 41"/>
          <p:cNvSpPr txBox="1"/>
          <p:nvPr/>
        </p:nvSpPr>
        <p:spPr>
          <a:xfrm>
            <a:off x="536098" y="3177196"/>
            <a:ext cx="732438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控制不变的量是：</a:t>
            </a:r>
            <a:r>
              <a:rPr lang="en-US" altLang="zh-CN"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____________</a:t>
            </a:r>
            <a:r>
              <a:rPr lang="zh-CN" altLang="en-US"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______________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258" name="Text Box 42"/>
          <p:cNvSpPr txBox="1"/>
          <p:nvPr/>
        </p:nvSpPr>
        <p:spPr>
          <a:xfrm>
            <a:off x="3490278" y="3135921"/>
            <a:ext cx="803425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电阻</a:t>
            </a:r>
          </a:p>
        </p:txBody>
      </p:sp>
      <p:sp>
        <p:nvSpPr>
          <p:cNvPr id="9259" name="Text Box 43"/>
          <p:cNvSpPr txBox="1"/>
          <p:nvPr/>
        </p:nvSpPr>
        <p:spPr>
          <a:xfrm>
            <a:off x="5526881" y="3127666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通电时间</a:t>
            </a:r>
          </a:p>
        </p:txBody>
      </p:sp>
      <p:pic>
        <p:nvPicPr>
          <p:cNvPr id="3" name="图片 2" descr="图片2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489" y="1535255"/>
            <a:ext cx="1943100" cy="1459230"/>
          </a:xfrm>
          <a:prstGeom prst="rect">
            <a:avLst/>
          </a:prstGeom>
        </p:spPr>
      </p:pic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2381" y="630926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/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实验</a:t>
            </a:r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：研究电热与电流关系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381" y="1257629"/>
            <a:ext cx="939790" cy="2031114"/>
            <a:chOff x="362185" y="1150512"/>
            <a:chExt cx="939790" cy="2031114"/>
          </a:xfrm>
        </p:grpSpPr>
        <p:sp>
          <p:nvSpPr>
            <p:cNvPr id="44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0"/>
            <p:cNvSpPr txBox="1"/>
            <p:nvPr/>
          </p:nvSpPr>
          <p:spPr>
            <a:xfrm>
              <a:off x="362185" y="1664415"/>
              <a:ext cx="677108" cy="1517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2" grpId="0" bldLvl="0" animBg="1"/>
      <p:bldP spid="92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8300561" y="3504063"/>
            <a:ext cx="35298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√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37391" y="3025273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348821" y="4504188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348821" y="4043813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6380" y="626085"/>
            <a:ext cx="8396288" cy="43627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fontAlgn="auto">
              <a:lnSpc>
                <a:spcPts val="3680"/>
              </a:lnSpc>
              <a:buAutoNum type="arabicPeriod"/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图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是课本“探究电流通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过导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体产生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fontAlgn="auto">
              <a:lnSpc>
                <a:spcPts val="368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热量与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导体电阻间关系”的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实验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装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置，两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fontAlgn="auto">
              <a:lnSpc>
                <a:spcPts val="368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个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透明容器中封闭着等量的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空气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，电路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正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fontAlgn="auto">
              <a:lnSpc>
                <a:spcPts val="368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确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连接后，通电进行实验过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程中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，下列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说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fontAlgn="auto">
              <a:lnSpc>
                <a:spcPts val="368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法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正确的是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 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）</a:t>
            </a:r>
          </a:p>
          <a:p>
            <a:pPr fontAlgn="auto">
              <a:lnSpc>
                <a:spcPts val="368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A．左边容器电阻丝中的电流比右边容器电阻丝中的电流大 </a:t>
            </a:r>
          </a:p>
          <a:p>
            <a:pPr fontAlgn="auto">
              <a:lnSpc>
                <a:spcPts val="368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B．U形管中液面高度的变化反映电阻丝产生热量的多少 </a:t>
            </a:r>
          </a:p>
          <a:p>
            <a:pPr fontAlgn="auto">
              <a:lnSpc>
                <a:spcPts val="368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C．要保持两个电阻丝两端电压相等 </a:t>
            </a:r>
          </a:p>
          <a:p>
            <a:pPr fontAlgn="auto">
              <a:lnSpc>
                <a:spcPts val="368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D．通电时间相同，两个容器中空气吸收的热量相同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80" y="642048"/>
            <a:ext cx="2242185" cy="180592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33373" y="2563476"/>
            <a:ext cx="38985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208905" y="2564766"/>
            <a:ext cx="333756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两电阻丝串联电流相等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69950" y="3043556"/>
            <a:ext cx="7467600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9540" y="2945130"/>
            <a:ext cx="907986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热量的多少不能直接观察，可通过U型管液面高度差的变化来反映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29540" y="3485516"/>
            <a:ext cx="773366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电路中两电阻串联，电流相等，各电阻分得电压不等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10565" y="3964306"/>
            <a:ext cx="7467600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805" y="4043681"/>
            <a:ext cx="896302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根据</a:t>
            </a:r>
            <a:r>
              <a:rPr lang="zh-CN" altLang="en-US" sz="2400" b="1" i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Q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I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可知，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I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相同时，电阻大的电阻丝产生的热量较多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96925" y="4504056"/>
            <a:ext cx="6696075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1200" y="3503931"/>
            <a:ext cx="7467600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4" grpId="0"/>
      <p:bldP spid="17" grpId="0" animBg="1"/>
      <p:bldP spid="17" grpId="1" animBg="1"/>
      <p:bldP spid="25" grpId="0" animBg="1"/>
      <p:bldP spid="25" grpId="1" animBg="1"/>
      <p:bldP spid="26" grpId="0" bldLvl="0" animBg="1"/>
      <p:bldP spid="26" grpId="1" bldLvl="0" animBg="1"/>
      <p:bldP spid="28" grpId="0" bldLvl="0" animBg="1"/>
      <p:bldP spid="28" grpId="1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27" grpId="0" bldLvl="0" animBg="1"/>
      <p:bldP spid="27" grpId="1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b2d6507-ea2c-4db8-ba01-79ada06793c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3713</Words>
  <Application>Microsoft Office PowerPoint</Application>
  <PresentationFormat>全屏显示(16:9)</PresentationFormat>
  <Paragraphs>304</Paragraphs>
  <Slides>37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《七彩课堂》课件模板（新）</vt:lpstr>
      <vt:lpstr>1_《七彩课堂》课件模板（新）</vt:lpstr>
      <vt:lpstr>自定义设计方案</vt:lpstr>
      <vt:lpstr>Microsoft Equation 3.0</vt:lpstr>
      <vt:lpstr>MathType 6.0 Equation</vt:lpstr>
      <vt:lpstr>Equation</vt:lpstr>
      <vt:lpstr>Equation.KSEE3</vt:lpstr>
      <vt:lpstr>第十八章  电功率  第4节  焦耳定律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38</cp:revision>
  <dcterms:created xsi:type="dcterms:W3CDTF">2018-03-01T02:03:00Z</dcterms:created>
  <dcterms:modified xsi:type="dcterms:W3CDTF">2019-11-12T08:55:36Z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